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6" r:id="rId3"/>
    <p:sldId id="259" r:id="rId4"/>
    <p:sldId id="267" r:id="rId5"/>
    <p:sldId id="266" r:id="rId6"/>
    <p:sldId id="272" r:id="rId7"/>
    <p:sldId id="260" r:id="rId8"/>
    <p:sldId id="269" r:id="rId9"/>
    <p:sldId id="264" r:id="rId10"/>
    <p:sldId id="268" r:id="rId11"/>
    <p:sldId id="273" r:id="rId12"/>
    <p:sldId id="274" r:id="rId13"/>
    <p:sldId id="275" r:id="rId14"/>
    <p:sldId id="271"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6FF"/>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p:scale>
          <a:sx n="66" d="100"/>
          <a:sy n="66" d="100"/>
        </p:scale>
        <p:origin x="-858" y="-2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305730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306885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89624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170464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148596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372900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273370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210376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451785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381447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E078655-18D8-4B84-BDEB-9D8DD5E24D29}" type="datetimeFigureOut">
              <a:rPr lang="ru-RU" smtClean="0"/>
              <a:pPr/>
              <a:t>22.04.2021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392280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78655-18D8-4B84-BDEB-9D8DD5E24D29}" type="datetimeFigureOut">
              <a:rPr lang="ru-RU" smtClean="0"/>
              <a:pPr/>
              <a:t>22.04.2021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4271-B0CB-4264-9CB7-3859C33E0583}" type="slidenum">
              <a:rPr lang="ru-RU" smtClean="0"/>
              <a:pPr/>
              <a:t>‹#›</a:t>
            </a:fld>
            <a:endParaRPr lang="ru-RU"/>
          </a:p>
        </p:txBody>
      </p:sp>
    </p:spTree>
    <p:extLst>
      <p:ext uri="{BB962C8B-B14F-4D97-AF65-F5344CB8AC3E}">
        <p14:creationId xmlns="" xmlns:p14="http://schemas.microsoft.com/office/powerpoint/2010/main" val="3883949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s04.infourok.ru/uploads/ex/0425/00066cc4-2fe8ca22/2/im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84447"/>
            <a:ext cx="12342126" cy="694244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6171062" y="1886857"/>
            <a:ext cx="5846765" cy="5078313"/>
          </a:xfrm>
          <a:prstGeom prst="rect">
            <a:avLst/>
          </a:prstGeom>
        </p:spPr>
        <p:txBody>
          <a:bodyPr wrap="square">
            <a:spAutoFit/>
          </a:bodyPr>
          <a:lstStyle/>
          <a:p>
            <a:pPr fontAlgn="base"/>
            <a:r>
              <a:rPr lang="ru-RU" sz="3600" b="1" i="0" dirty="0" smtClean="0">
                <a:solidFill>
                  <a:schemeClr val="tx1">
                    <a:lumMod val="95000"/>
                    <a:lumOff val="5000"/>
                  </a:schemeClr>
                </a:solidFill>
                <a:effectLst/>
                <a:latin typeface="Monotype Corsiva" panose="03010101010201010101" pitchFamily="66" charset="0"/>
              </a:rPr>
              <a:t>Не щадя себя в огне войны,</a:t>
            </a:r>
            <a:br>
              <a:rPr lang="ru-RU" sz="3600" b="1" i="0" dirty="0" smtClean="0">
                <a:solidFill>
                  <a:schemeClr val="tx1">
                    <a:lumMod val="95000"/>
                    <a:lumOff val="5000"/>
                  </a:schemeClr>
                </a:solidFill>
                <a:effectLst/>
                <a:latin typeface="Monotype Corsiva" panose="03010101010201010101" pitchFamily="66" charset="0"/>
              </a:rPr>
            </a:br>
            <a:r>
              <a:rPr lang="ru-RU" sz="3600" b="1" i="0" dirty="0" smtClean="0">
                <a:solidFill>
                  <a:schemeClr val="tx1">
                    <a:lumMod val="95000"/>
                    <a:lumOff val="5000"/>
                  </a:schemeClr>
                </a:solidFill>
                <a:effectLst/>
                <a:latin typeface="Monotype Corsiva" panose="03010101010201010101" pitchFamily="66" charset="0"/>
              </a:rPr>
              <a:t>Не жалея сил во имя Родины,</a:t>
            </a:r>
            <a:br>
              <a:rPr lang="ru-RU" sz="3600" b="1" i="0" dirty="0" smtClean="0">
                <a:solidFill>
                  <a:schemeClr val="tx1">
                    <a:lumMod val="95000"/>
                    <a:lumOff val="5000"/>
                  </a:schemeClr>
                </a:solidFill>
                <a:effectLst/>
                <a:latin typeface="Monotype Corsiva" panose="03010101010201010101" pitchFamily="66" charset="0"/>
              </a:rPr>
            </a:br>
            <a:r>
              <a:rPr lang="ru-RU" sz="3600" b="1" i="0" dirty="0" smtClean="0">
                <a:solidFill>
                  <a:schemeClr val="tx1">
                    <a:lumMod val="95000"/>
                    <a:lumOff val="5000"/>
                  </a:schemeClr>
                </a:solidFill>
                <a:effectLst/>
                <a:latin typeface="Monotype Corsiva" panose="03010101010201010101" pitchFamily="66" charset="0"/>
              </a:rPr>
              <a:t>Дети героической страны</a:t>
            </a:r>
            <a:br>
              <a:rPr lang="ru-RU" sz="3600" b="1" i="0" dirty="0" smtClean="0">
                <a:solidFill>
                  <a:schemeClr val="tx1">
                    <a:lumMod val="95000"/>
                    <a:lumOff val="5000"/>
                  </a:schemeClr>
                </a:solidFill>
                <a:effectLst/>
                <a:latin typeface="Monotype Corsiva" panose="03010101010201010101" pitchFamily="66" charset="0"/>
              </a:rPr>
            </a:br>
            <a:r>
              <a:rPr lang="ru-RU" sz="3600" b="1" i="0" dirty="0" smtClean="0">
                <a:solidFill>
                  <a:schemeClr val="tx1">
                    <a:lumMod val="95000"/>
                    <a:lumOff val="5000"/>
                  </a:schemeClr>
                </a:solidFill>
                <a:effectLst/>
                <a:latin typeface="Monotype Corsiva" panose="03010101010201010101" pitchFamily="66" charset="0"/>
              </a:rPr>
              <a:t>Были настоящими героями!</a:t>
            </a:r>
            <a:br>
              <a:rPr lang="ru-RU" sz="3600" b="1" i="0" dirty="0" smtClean="0">
                <a:solidFill>
                  <a:schemeClr val="tx1">
                    <a:lumMod val="95000"/>
                    <a:lumOff val="5000"/>
                  </a:schemeClr>
                </a:solidFill>
                <a:effectLst/>
                <a:latin typeface="Monotype Corsiva" panose="03010101010201010101" pitchFamily="66" charset="0"/>
              </a:rPr>
            </a:br>
            <a:r>
              <a:rPr lang="ru-RU" sz="3600" b="1" i="0" dirty="0" smtClean="0">
                <a:solidFill>
                  <a:schemeClr val="tx1">
                    <a:lumMod val="95000"/>
                    <a:lumOff val="5000"/>
                  </a:schemeClr>
                </a:solidFill>
                <a:effectLst/>
                <a:latin typeface="Monotype Corsiva" panose="03010101010201010101" pitchFamily="66" charset="0"/>
              </a:rPr>
              <a:t>Р. Рождественский</a:t>
            </a:r>
          </a:p>
          <a:p>
            <a:pPr algn="r" fontAlgn="base"/>
            <a:r>
              <a:rPr lang="ru-RU" sz="2000" b="1" dirty="0" smtClean="0">
                <a:solidFill>
                  <a:schemeClr val="tx1">
                    <a:lumMod val="95000"/>
                    <a:lumOff val="5000"/>
                  </a:schemeClr>
                </a:solidFill>
                <a:latin typeface="Monotype Corsiva" panose="03010101010201010101" pitchFamily="66" charset="0"/>
              </a:rPr>
              <a:t>ученики 4в класса</a:t>
            </a:r>
          </a:p>
          <a:p>
            <a:pPr algn="r" fontAlgn="base"/>
            <a:r>
              <a:rPr lang="ru-RU" sz="2000" b="1" dirty="0" smtClean="0">
                <a:solidFill>
                  <a:schemeClr val="tx1">
                    <a:lumMod val="95000"/>
                    <a:lumOff val="5000"/>
                  </a:schemeClr>
                </a:solidFill>
                <a:latin typeface="Monotype Corsiva" panose="03010101010201010101" pitchFamily="66" charset="0"/>
              </a:rPr>
              <a:t>МБОУ «Гимназия №</a:t>
            </a:r>
            <a:r>
              <a:rPr lang="ru-RU" sz="2000" b="1" smtClean="0">
                <a:solidFill>
                  <a:schemeClr val="tx1">
                    <a:lumMod val="95000"/>
                    <a:lumOff val="5000"/>
                  </a:schemeClr>
                </a:solidFill>
                <a:latin typeface="Monotype Corsiva" panose="03010101010201010101" pitchFamily="66" charset="0"/>
              </a:rPr>
              <a:t>4</a:t>
            </a:r>
            <a:r>
              <a:rPr lang="ru-RU" sz="2000" b="1" smtClean="0">
                <a:solidFill>
                  <a:schemeClr val="tx1">
                    <a:lumMod val="95000"/>
                    <a:lumOff val="5000"/>
                  </a:schemeClr>
                </a:solidFill>
                <a:latin typeface="Monotype Corsiva" panose="03010101010201010101" pitchFamily="66" charset="0"/>
              </a:rPr>
              <a:t>» </a:t>
            </a:r>
            <a:r>
              <a:rPr lang="ru-RU" sz="2000" b="1" dirty="0" smtClean="0">
                <a:solidFill>
                  <a:schemeClr val="tx1">
                    <a:lumMod val="95000"/>
                    <a:lumOff val="5000"/>
                  </a:schemeClr>
                </a:solidFill>
                <a:latin typeface="Monotype Corsiva" panose="03010101010201010101" pitchFamily="66" charset="0"/>
              </a:rPr>
              <a:t>г. Брянска</a:t>
            </a:r>
            <a:endParaRPr lang="ru-RU" sz="2000" b="1" dirty="0" smtClean="0">
              <a:solidFill>
                <a:schemeClr val="tx1">
                  <a:lumMod val="95000"/>
                  <a:lumOff val="5000"/>
                </a:schemeClr>
              </a:solidFill>
              <a:latin typeface="Monotype Corsiva" panose="03010101010201010101" pitchFamily="66" charset="0"/>
            </a:endParaRPr>
          </a:p>
          <a:p>
            <a:pPr algn="r" fontAlgn="base"/>
            <a:r>
              <a:rPr lang="ru-RU" sz="2000" b="1" dirty="0" smtClean="0">
                <a:solidFill>
                  <a:schemeClr val="tx1">
                    <a:lumMod val="95000"/>
                    <a:lumOff val="5000"/>
                  </a:schemeClr>
                </a:solidFill>
                <a:latin typeface="Monotype Corsiva" panose="03010101010201010101" pitchFamily="66" charset="0"/>
              </a:rPr>
              <a:t>Классный руководитель:</a:t>
            </a:r>
          </a:p>
          <a:p>
            <a:pPr algn="r" fontAlgn="base"/>
            <a:r>
              <a:rPr lang="ru-RU" sz="2000" b="1" dirty="0" smtClean="0">
                <a:solidFill>
                  <a:schemeClr val="tx1">
                    <a:lumMod val="95000"/>
                    <a:lumOff val="5000"/>
                  </a:schemeClr>
                </a:solidFill>
                <a:latin typeface="Monotype Corsiva" panose="03010101010201010101" pitchFamily="66" charset="0"/>
              </a:rPr>
              <a:t>Е.В. </a:t>
            </a:r>
            <a:r>
              <a:rPr lang="ru-RU" sz="2000" b="1" dirty="0" err="1" smtClean="0">
                <a:solidFill>
                  <a:schemeClr val="tx1">
                    <a:lumMod val="95000"/>
                    <a:lumOff val="5000"/>
                  </a:schemeClr>
                </a:solidFill>
                <a:latin typeface="Monotype Corsiva" panose="03010101010201010101" pitchFamily="66" charset="0"/>
              </a:rPr>
              <a:t>Афанасенкова</a:t>
            </a:r>
            <a:endParaRPr lang="ru-RU" sz="2000" b="1" dirty="0" smtClean="0">
              <a:solidFill>
                <a:schemeClr val="tx1">
                  <a:lumMod val="95000"/>
                  <a:lumOff val="5000"/>
                </a:schemeClr>
              </a:solidFill>
              <a:latin typeface="Monotype Corsiva" panose="03010101010201010101" pitchFamily="66" charset="0"/>
            </a:endParaRPr>
          </a:p>
          <a:p>
            <a:pPr algn="r" fontAlgn="base"/>
            <a:endParaRPr lang="ru-RU" sz="2400" b="1" dirty="0" smtClean="0">
              <a:solidFill>
                <a:schemeClr val="tx1">
                  <a:lumMod val="95000"/>
                  <a:lumOff val="5000"/>
                </a:schemeClr>
              </a:solidFill>
              <a:latin typeface="Monotype Corsiva" panose="03010101010201010101" pitchFamily="66" charset="0"/>
            </a:endParaRPr>
          </a:p>
          <a:p>
            <a:pPr algn="r" fontAlgn="base"/>
            <a:endParaRPr lang="ru-RU" sz="4000" b="1" i="0" dirty="0">
              <a:solidFill>
                <a:schemeClr val="tx1">
                  <a:lumMod val="95000"/>
                  <a:lumOff val="5000"/>
                </a:schemeClr>
              </a:solidFill>
              <a:effectLst/>
              <a:latin typeface="Monotype Corsiva" panose="03010101010201010101" pitchFamily="66" charset="0"/>
            </a:endParaRPr>
          </a:p>
        </p:txBody>
      </p:sp>
      <p:sp>
        <p:nvSpPr>
          <p:cNvPr id="3" name="Прямоугольник 2"/>
          <p:cNvSpPr/>
          <p:nvPr/>
        </p:nvSpPr>
        <p:spPr>
          <a:xfrm>
            <a:off x="290286" y="116114"/>
            <a:ext cx="11432998" cy="6924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anose="020B0A04020102020204" pitchFamily="34" charset="0"/>
              </a:rPr>
              <a:t>МАЛЕНЬКИЕ ГЕРОИ  БОЛЬШОЙ ВОЙНЫ </a:t>
            </a:r>
            <a:endParaRPr lang="ru-RU" sz="3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74220" y="1865086"/>
            <a:ext cx="4514850" cy="3171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5484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s04.infourok.ru/uploads/ex/0425/00066cc4-2fe8ca22/2/im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077" y="0"/>
            <a:ext cx="1219199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5021943" y="301178"/>
            <a:ext cx="6921528" cy="4924425"/>
          </a:xfrm>
          <a:prstGeom prst="rect">
            <a:avLst/>
          </a:prstGeom>
        </p:spPr>
        <p:txBody>
          <a:bodyPr wrap="square">
            <a:spAutoFit/>
          </a:bodyPr>
          <a:lstStyle/>
          <a:p>
            <a:pPr algn="just">
              <a:lnSpc>
                <a:spcPct val="150000"/>
              </a:lnSpc>
            </a:pPr>
            <a:r>
              <a:rPr lang="ru-RU" sz="2800" b="1" i="0" dirty="0" smtClean="0">
                <a:solidFill>
                  <a:srgbClr val="C00000"/>
                </a:solidFill>
                <a:effectLst/>
                <a:latin typeface="Times New Roman" panose="02020603050405020304" pitchFamily="18" charset="0"/>
                <a:cs typeface="Times New Roman" panose="02020603050405020304" pitchFamily="18" charset="0"/>
              </a:rPr>
              <a:t>     Анатолию Фомичеву </a:t>
            </a:r>
            <a:r>
              <a:rPr lang="ru-RU" sz="2200" b="1" i="0" dirty="0" smtClean="0">
                <a:effectLst/>
                <a:latin typeface="Times New Roman" panose="02020603050405020304" pitchFamily="18" charset="0"/>
                <a:cs typeface="Times New Roman" panose="02020603050405020304" pitchFamily="18" charset="0"/>
              </a:rPr>
              <a:t>было двенадцать лет, когда он стал бойцом Брянского городского партизанского отряда имени Кравцова. </a:t>
            </a:r>
          </a:p>
          <a:p>
            <a:pPr algn="just">
              <a:lnSpc>
                <a:spcPct val="150000"/>
              </a:lnSpc>
            </a:pPr>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    </a:t>
            </a:r>
            <a:r>
              <a:rPr lang="ru-RU" sz="2200" b="1" i="0" dirty="0" smtClean="0">
                <a:effectLst/>
                <a:latin typeface="Times New Roman" panose="02020603050405020304" pitchFamily="18" charset="0"/>
                <a:cs typeface="Times New Roman" panose="02020603050405020304" pitchFamily="18" charset="0"/>
              </a:rPr>
              <a:t>Будучи разведчиком, приносил ценные сведения о противнике. Участвовал во многих боевых операциях. За доблесть и мужество награжден боевыми медалями. После освобождения </a:t>
            </a:r>
            <a:r>
              <a:rPr lang="ru-RU" sz="2200" b="1" i="0" dirty="0" err="1" smtClean="0">
                <a:effectLst/>
                <a:latin typeface="Times New Roman" panose="02020603050405020304" pitchFamily="18" charset="0"/>
                <a:cs typeface="Times New Roman" panose="02020603050405020304" pitchFamily="18" charset="0"/>
              </a:rPr>
              <a:t>Брянщины</a:t>
            </a:r>
            <a:r>
              <a:rPr lang="ru-RU" sz="2200" b="1" i="0" dirty="0" smtClean="0">
                <a:effectLst/>
                <a:latin typeface="Times New Roman" panose="02020603050405020304" pitchFamily="18" charset="0"/>
                <a:cs typeface="Times New Roman" panose="02020603050405020304" pitchFamily="18" charset="0"/>
              </a:rPr>
              <a:t> юный партизан добровольцем ушел на фронт. Боевые награды пополнились.</a:t>
            </a:r>
          </a:p>
          <a:p>
            <a:endParaRPr lang="ru-RU" sz="800" dirty="0">
              <a:solidFill>
                <a:srgbClr val="C00000"/>
              </a:solidFill>
              <a:latin typeface="Times New Roman" panose="02020603050405020304" pitchFamily="18" charset="0"/>
              <a:cs typeface="Times New Roman" panose="02020603050405020304" pitchFamily="18" charset="0"/>
            </a:endParaRPr>
          </a:p>
        </p:txBody>
      </p:sp>
      <p:pic>
        <p:nvPicPr>
          <p:cNvPr id="6" name="Picture 2" descr="235_bi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4114" y="232188"/>
            <a:ext cx="3933372" cy="4876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560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286" y="0"/>
            <a:ext cx="121935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4630056" y="957943"/>
            <a:ext cx="7082973" cy="2552020"/>
          </a:xfrm>
        </p:spPr>
        <p:txBody>
          <a:bodyPr>
            <a:noAutofit/>
          </a:bodyPr>
          <a:lstStyle/>
          <a:p>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endParaRPr lang="ru-RU" sz="2200"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93774" y="321808"/>
            <a:ext cx="3157311" cy="47359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9429" y="159658"/>
            <a:ext cx="7460342" cy="5878532"/>
          </a:xfrm>
          <a:prstGeom prst="rect">
            <a:avLst/>
          </a:prstGeom>
          <a:noFill/>
        </p:spPr>
        <p:txBody>
          <a:bodyPr wrap="square" rtlCol="0">
            <a:spAutoFit/>
          </a:bodyPr>
          <a:lstStyle/>
          <a:p>
            <a:pPr algn="just"/>
            <a:r>
              <a:rPr lang="ru-RU" sz="2800" b="1" dirty="0" smtClean="0">
                <a:solidFill>
                  <a:srgbClr val="C00000"/>
                </a:solidFill>
                <a:latin typeface="Times New Roman" pitchFamily="18" charset="0"/>
                <a:ea typeface="+mj-ea"/>
                <a:cs typeface="Times New Roman" pitchFamily="18" charset="0"/>
              </a:rPr>
              <a:t>        Оля Корнеева </a:t>
            </a:r>
            <a:r>
              <a:rPr lang="ru-RU" sz="2200" b="1" dirty="0">
                <a:solidFill>
                  <a:prstClr val="black"/>
                </a:solidFill>
                <a:latin typeface="Times New Roman" pitchFamily="18" charset="0"/>
                <a:ea typeface="+mj-ea"/>
                <a:cs typeface="Times New Roman" pitchFamily="18" charset="0"/>
              </a:rPr>
              <a:t>жила в посёлке </a:t>
            </a:r>
            <a:r>
              <a:rPr lang="ru-RU" sz="2200" b="1" dirty="0" err="1">
                <a:solidFill>
                  <a:prstClr val="black"/>
                </a:solidFill>
                <a:latin typeface="Times New Roman" pitchFamily="18" charset="0"/>
                <a:ea typeface="+mj-ea"/>
                <a:cs typeface="Times New Roman" pitchFamily="18" charset="0"/>
              </a:rPr>
              <a:t>Любохна</a:t>
            </a:r>
            <a:r>
              <a:rPr lang="ru-RU" sz="2200" b="1" dirty="0">
                <a:solidFill>
                  <a:prstClr val="black"/>
                </a:solidFill>
                <a:latin typeface="Times New Roman" pitchFamily="18" charset="0"/>
                <a:ea typeface="+mj-ea"/>
                <a:cs typeface="Times New Roman" pitchFamily="18" charset="0"/>
              </a:rPr>
              <a:t>, ей </a:t>
            </a:r>
            <a:r>
              <a:rPr lang="ru-RU" sz="2200" b="1" dirty="0" smtClean="0">
                <a:solidFill>
                  <a:prstClr val="black"/>
                </a:solidFill>
                <a:latin typeface="Times New Roman" pitchFamily="18" charset="0"/>
                <a:ea typeface="+mj-ea"/>
                <a:cs typeface="Times New Roman" pitchFamily="18" charset="0"/>
              </a:rPr>
              <a:t> шел 14-й </a:t>
            </a:r>
            <a:r>
              <a:rPr lang="ru-RU" sz="2200" b="1" dirty="0">
                <a:solidFill>
                  <a:prstClr val="black"/>
                </a:solidFill>
                <a:latin typeface="Times New Roman" pitchFamily="18" charset="0"/>
                <a:ea typeface="+mj-ea"/>
                <a:cs typeface="Times New Roman" pitchFamily="18" charset="0"/>
              </a:rPr>
              <a:t>год. В ноябре 1941 года отец ушёл в партизанский </a:t>
            </a:r>
            <a:r>
              <a:rPr lang="ru-RU" sz="2200" b="1" dirty="0" smtClean="0">
                <a:solidFill>
                  <a:prstClr val="black"/>
                </a:solidFill>
                <a:latin typeface="Times New Roman" pitchFamily="18" charset="0"/>
                <a:ea typeface="+mj-ea"/>
                <a:cs typeface="Times New Roman" pitchFamily="18" charset="0"/>
              </a:rPr>
              <a:t>отряд</a:t>
            </a:r>
            <a:r>
              <a:rPr lang="ru-RU" sz="2200" b="1" dirty="0">
                <a:solidFill>
                  <a:prstClr val="black"/>
                </a:solidFill>
                <a:latin typeface="Times New Roman" pitchFamily="18" charset="0"/>
                <a:ea typeface="+mj-ea"/>
                <a:cs typeface="Times New Roman" pitchFamily="18" charset="0"/>
              </a:rPr>
              <a:t>.</a:t>
            </a:r>
            <a:r>
              <a:rPr lang="ru-RU" sz="2200" b="1" dirty="0" smtClean="0">
                <a:solidFill>
                  <a:prstClr val="black"/>
                </a:solidFill>
                <a:latin typeface="Times New Roman" pitchFamily="18" charset="0"/>
                <a:ea typeface="+mj-ea"/>
                <a:cs typeface="Times New Roman" pitchFamily="18" charset="0"/>
              </a:rPr>
              <a:t> </a:t>
            </a:r>
            <a:r>
              <a:rPr lang="ru-RU" sz="2200" b="1" dirty="0">
                <a:solidFill>
                  <a:prstClr val="black"/>
                </a:solidFill>
                <a:latin typeface="Times New Roman" pitchFamily="18" charset="0"/>
                <a:ea typeface="+mj-ea"/>
                <a:cs typeface="Times New Roman" pitchFamily="18" charset="0"/>
              </a:rPr>
              <a:t>Оле поручили ночью </a:t>
            </a:r>
            <a:r>
              <a:rPr lang="ru-RU" sz="2200" b="1" dirty="0" smtClean="0">
                <a:solidFill>
                  <a:prstClr val="black"/>
                </a:solidFill>
                <a:latin typeface="Times New Roman" pitchFamily="18" charset="0"/>
                <a:ea typeface="+mj-ea"/>
                <a:cs typeface="Times New Roman" pitchFamily="18" charset="0"/>
              </a:rPr>
              <a:t>расклеивать </a:t>
            </a:r>
            <a:r>
              <a:rPr lang="ru-RU" sz="2200" b="1" dirty="0">
                <a:solidFill>
                  <a:prstClr val="black"/>
                </a:solidFill>
                <a:latin typeface="Times New Roman" pitchFamily="18" charset="0"/>
                <a:ea typeface="+mj-ea"/>
                <a:cs typeface="Times New Roman" pitchFamily="18" charset="0"/>
              </a:rPr>
              <a:t>листовки, а днём наблюдать за движением немецкой техники, после чего собранные сведения передавать связным из отряда.</a:t>
            </a:r>
            <a:br>
              <a:rPr lang="ru-RU" sz="2200" b="1" dirty="0">
                <a:solidFill>
                  <a:prstClr val="black"/>
                </a:solidFill>
                <a:latin typeface="Times New Roman" pitchFamily="18" charset="0"/>
                <a:ea typeface="+mj-ea"/>
                <a:cs typeface="Times New Roman" pitchFamily="18" charset="0"/>
              </a:rPr>
            </a:br>
            <a:r>
              <a:rPr lang="ru-RU" sz="2200" b="1" dirty="0">
                <a:solidFill>
                  <a:prstClr val="black"/>
                </a:solidFill>
                <a:latin typeface="Times New Roman" pitchFamily="18" charset="0"/>
                <a:ea typeface="+mj-ea"/>
                <a:cs typeface="Times New Roman" pitchFamily="18" charset="0"/>
              </a:rPr>
              <a:t>  </a:t>
            </a:r>
            <a:r>
              <a:rPr lang="ru-RU" sz="2200" b="1" dirty="0" smtClean="0">
                <a:solidFill>
                  <a:prstClr val="black"/>
                </a:solidFill>
                <a:latin typeface="Times New Roman" pitchFamily="18" charset="0"/>
                <a:ea typeface="+mj-ea"/>
                <a:cs typeface="Times New Roman" pitchFamily="18" charset="0"/>
              </a:rPr>
              <a:t>    Оля </a:t>
            </a:r>
            <a:r>
              <a:rPr lang="ru-RU" sz="2200" b="1" dirty="0">
                <a:solidFill>
                  <a:prstClr val="black"/>
                </a:solidFill>
                <a:latin typeface="Times New Roman" pitchFamily="18" charset="0"/>
                <a:ea typeface="+mj-ea"/>
                <a:cs typeface="Times New Roman" pitchFamily="18" charset="0"/>
              </a:rPr>
              <a:t>успешно выполняла все задания. Но в августе 1942 года фашисты её схватили. На допросах девочку избивали плетьми, </a:t>
            </a:r>
            <a:r>
              <a:rPr lang="ru-RU" sz="2200" b="1" dirty="0" smtClean="0">
                <a:solidFill>
                  <a:prstClr val="black"/>
                </a:solidFill>
                <a:latin typeface="Times New Roman" pitchFamily="18" charset="0"/>
                <a:ea typeface="+mj-ea"/>
                <a:cs typeface="Times New Roman" pitchFamily="18" charset="0"/>
              </a:rPr>
              <a:t>загоняли </a:t>
            </a:r>
            <a:r>
              <a:rPr lang="ru-RU" sz="2200" b="1" dirty="0">
                <a:solidFill>
                  <a:prstClr val="black"/>
                </a:solidFill>
                <a:latin typeface="Times New Roman" pitchFamily="18" charset="0"/>
                <a:ea typeface="+mj-ea"/>
                <a:cs typeface="Times New Roman" pitchFamily="18" charset="0"/>
              </a:rPr>
              <a:t>под ногти пальцев иголки. Перенося эти страшные мучения, Оля не сказала врагам ни слова. </a:t>
            </a:r>
            <a:r>
              <a:rPr lang="ru-RU" sz="2200" b="1" dirty="0" smtClean="0">
                <a:solidFill>
                  <a:prstClr val="black"/>
                </a:solidFill>
                <a:latin typeface="Times New Roman" pitchFamily="18" charset="0"/>
                <a:ea typeface="+mj-ea"/>
                <a:cs typeface="Times New Roman" pitchFamily="18" charset="0"/>
              </a:rPr>
              <a:t>Через </a:t>
            </a:r>
            <a:r>
              <a:rPr lang="ru-RU" sz="2200" b="1" dirty="0">
                <a:solidFill>
                  <a:prstClr val="black"/>
                </a:solidFill>
                <a:latin typeface="Times New Roman" pitchFamily="18" charset="0"/>
                <a:ea typeface="+mj-ea"/>
                <a:cs typeface="Times New Roman" pitchFamily="18" charset="0"/>
              </a:rPr>
              <a:t>несколько дней после страшных пыток Оля была </a:t>
            </a:r>
            <a:r>
              <a:rPr lang="ru-RU" sz="2200" b="1" dirty="0" smtClean="0">
                <a:solidFill>
                  <a:prstClr val="black"/>
                </a:solidFill>
                <a:latin typeface="Times New Roman" pitchFamily="18" charset="0"/>
                <a:ea typeface="+mj-ea"/>
                <a:cs typeface="Times New Roman" pitchFamily="18" charset="0"/>
              </a:rPr>
              <a:t>расстреляна.</a:t>
            </a:r>
          </a:p>
          <a:p>
            <a:pPr algn="just"/>
            <a:r>
              <a:rPr lang="ru-RU" sz="2200" b="1" dirty="0">
                <a:solidFill>
                  <a:prstClr val="black"/>
                </a:solidFill>
                <a:latin typeface="Times New Roman" pitchFamily="18" charset="0"/>
                <a:ea typeface="+mj-ea"/>
                <a:cs typeface="Times New Roman" pitchFamily="18" charset="0"/>
              </a:rPr>
              <a:t>        Указом Президиума Верховного Совета РСФСР Корнеева Ольга Константиновна была посмертно награждена медалью «За отвагу» и  представлена </a:t>
            </a:r>
            <a:r>
              <a:rPr lang="ru-RU" sz="2200" b="1" dirty="0" smtClean="0">
                <a:solidFill>
                  <a:prstClr val="black"/>
                </a:solidFill>
                <a:latin typeface="Times New Roman" pitchFamily="18" charset="0"/>
                <a:ea typeface="+mj-ea"/>
                <a:cs typeface="Times New Roman" pitchFamily="18" charset="0"/>
              </a:rPr>
              <a:t>    </a:t>
            </a:r>
          </a:p>
          <a:p>
            <a:pPr algn="just"/>
            <a:r>
              <a:rPr lang="ru-RU" sz="2200" b="1" dirty="0">
                <a:solidFill>
                  <a:prstClr val="black"/>
                </a:solidFill>
                <a:latin typeface="Times New Roman" pitchFamily="18" charset="0"/>
                <a:ea typeface="+mj-ea"/>
                <a:cs typeface="Times New Roman" pitchFamily="18" charset="0"/>
              </a:rPr>
              <a:t> </a:t>
            </a:r>
            <a:r>
              <a:rPr lang="ru-RU" sz="2200" b="1" dirty="0" smtClean="0">
                <a:solidFill>
                  <a:prstClr val="black"/>
                </a:solidFill>
                <a:latin typeface="Times New Roman" pitchFamily="18" charset="0"/>
                <a:ea typeface="+mj-ea"/>
                <a:cs typeface="Times New Roman" pitchFamily="18" charset="0"/>
              </a:rPr>
              <a:t>          к</a:t>
            </a:r>
            <a:r>
              <a:rPr lang="ru-RU" sz="2200" b="1" dirty="0">
                <a:solidFill>
                  <a:prstClr val="black"/>
                </a:solidFill>
                <a:latin typeface="Times New Roman" pitchFamily="18" charset="0"/>
                <a:ea typeface="+mj-ea"/>
                <a:cs typeface="Times New Roman" pitchFamily="18" charset="0"/>
              </a:rPr>
              <a:t>  награждению орденом Отечественной войны II </a:t>
            </a:r>
            <a:r>
              <a:rPr lang="ru-RU" sz="2200" b="1" dirty="0" smtClean="0">
                <a:solidFill>
                  <a:prstClr val="black"/>
                </a:solidFill>
                <a:latin typeface="Times New Roman" pitchFamily="18" charset="0"/>
                <a:ea typeface="+mj-ea"/>
                <a:cs typeface="Times New Roman" pitchFamily="18" charset="0"/>
              </a:rPr>
              <a:t>    </a:t>
            </a:r>
          </a:p>
          <a:p>
            <a:pPr algn="just"/>
            <a:r>
              <a:rPr lang="ru-RU" sz="2200" b="1" dirty="0">
                <a:solidFill>
                  <a:prstClr val="black"/>
                </a:solidFill>
                <a:latin typeface="Times New Roman" pitchFamily="18" charset="0"/>
                <a:ea typeface="+mj-ea"/>
                <a:cs typeface="Times New Roman" pitchFamily="18" charset="0"/>
              </a:rPr>
              <a:t> </a:t>
            </a:r>
            <a:r>
              <a:rPr lang="ru-RU" sz="2200" b="1" dirty="0" smtClean="0">
                <a:solidFill>
                  <a:prstClr val="black"/>
                </a:solidFill>
                <a:latin typeface="Times New Roman" pitchFamily="18" charset="0"/>
                <a:ea typeface="+mj-ea"/>
                <a:cs typeface="Times New Roman" pitchFamily="18" charset="0"/>
              </a:rPr>
              <a:t>          степени</a:t>
            </a:r>
            <a:r>
              <a:rPr lang="ru-RU" sz="2200" b="1" dirty="0">
                <a:solidFill>
                  <a:prstClr val="black"/>
                </a:solidFill>
                <a:latin typeface="Times New Roman" pitchFamily="18" charset="0"/>
                <a:ea typeface="+mj-ea"/>
                <a:cs typeface="Times New Roman" pitchFamily="18" charset="0"/>
              </a:rPr>
              <a:t>.</a:t>
            </a:r>
          </a:p>
          <a:p>
            <a:pPr algn="just"/>
            <a:endParaRPr lang="ru-RU" b="1" dirty="0"/>
          </a:p>
        </p:txBody>
      </p:sp>
    </p:spTree>
    <p:extLst>
      <p:ext uri="{BB962C8B-B14F-4D97-AF65-F5344CB8AC3E}">
        <p14:creationId xmlns="" xmlns:p14="http://schemas.microsoft.com/office/powerpoint/2010/main" val="3371793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09028" y="522515"/>
            <a:ext cx="6676571" cy="5878532"/>
          </a:xfrm>
          <a:prstGeom prst="rect">
            <a:avLst/>
          </a:prstGeom>
          <a:noFill/>
        </p:spPr>
        <p:txBody>
          <a:bodyPr wrap="square" rtlCol="0">
            <a:spAutoFit/>
          </a:bodyPr>
          <a:lstStyle/>
          <a:p>
            <a:pPr algn="just"/>
            <a:r>
              <a:rPr lang="ru-RU" sz="2800" b="1" dirty="0" smtClean="0">
                <a:solidFill>
                  <a:srgbClr val="C00000"/>
                </a:solidFill>
                <a:latin typeface="Times New Roman" pitchFamily="18" charset="0"/>
                <a:cs typeface="Times New Roman" pitchFamily="18" charset="0"/>
              </a:rPr>
              <a:t>       Зина </a:t>
            </a:r>
            <a:r>
              <a:rPr lang="ru-RU" sz="2800" b="1" dirty="0" err="1">
                <a:solidFill>
                  <a:srgbClr val="C00000"/>
                </a:solidFill>
                <a:latin typeface="Times New Roman" pitchFamily="18" charset="0"/>
                <a:cs typeface="Times New Roman" pitchFamily="18" charset="0"/>
              </a:rPr>
              <a:t>Слесарева</a:t>
            </a:r>
            <a:r>
              <a:rPr lang="ru-RU" sz="2800" b="1" dirty="0">
                <a:solidFill>
                  <a:srgbClr val="C00000"/>
                </a:solidFill>
                <a:latin typeface="Times New Roman" pitchFamily="18" charset="0"/>
                <a:cs typeface="Times New Roman" pitchFamily="18" charset="0"/>
              </a:rPr>
              <a:t> </a:t>
            </a:r>
            <a:r>
              <a:rPr lang="ru-RU" sz="2200" dirty="0">
                <a:latin typeface="Times New Roman" pitchFamily="18" charset="0"/>
                <a:cs typeface="Times New Roman" pitchFamily="18" charset="0"/>
              </a:rPr>
              <a:t>неоднократно пробиралась в  расположение немецких гарнизонов, добывала данные о  противнике, как для  отряда, так и  для Красной Армии. Ночью в  гарнизонах противника расклеивала листовки. В июле 1942 года Зина была выдана немцам предателем Родины, героически перенесла все пытки и  погибла. В июле 1949 года Указом Президиума Верховного Совета СССР она была посмертно награждена орденом Отечественной войны II степени.</a:t>
            </a:r>
          </a:p>
          <a:p>
            <a:pPr lvl="0" algn="just"/>
            <a:r>
              <a:rPr lang="ru-RU" sz="2200" dirty="0" smtClean="0">
                <a:latin typeface="Times New Roman" pitchFamily="18" charset="0"/>
                <a:cs typeface="Times New Roman" pitchFamily="18" charset="0"/>
              </a:rPr>
              <a:t>       </a:t>
            </a:r>
            <a:r>
              <a:rPr lang="ru-RU" sz="2200" dirty="0">
                <a:solidFill>
                  <a:prstClr val="black"/>
                </a:solidFill>
                <a:latin typeface="Times New Roman" panose="02020603050405020304" pitchFamily="18" charset="0"/>
                <a:cs typeface="Times New Roman" panose="02020603050405020304" pitchFamily="18" charset="0"/>
              </a:rPr>
              <a:t> Партизанка </a:t>
            </a:r>
            <a:r>
              <a:rPr lang="ru-RU" sz="2800" b="1" dirty="0">
                <a:solidFill>
                  <a:srgbClr val="C00000"/>
                </a:solidFill>
                <a:latin typeface="Times New Roman" panose="02020603050405020304" pitchFamily="18" charset="0"/>
                <a:cs typeface="Times New Roman" panose="02020603050405020304" pitchFamily="18" charset="0"/>
              </a:rPr>
              <a:t>Тарасова Нина</a:t>
            </a:r>
            <a:r>
              <a:rPr lang="ru-RU" sz="2800" dirty="0">
                <a:solidFill>
                  <a:srgbClr val="C00000"/>
                </a:solidFill>
                <a:latin typeface="Times New Roman" panose="02020603050405020304" pitchFamily="18" charset="0"/>
                <a:cs typeface="Times New Roman" panose="02020603050405020304" pitchFamily="18" charset="0"/>
              </a:rPr>
              <a:t> </a:t>
            </a:r>
            <a:r>
              <a:rPr lang="ru-RU" sz="2000" dirty="0">
                <a:solidFill>
                  <a:prstClr val="black"/>
                </a:solidFill>
                <a:latin typeface="Times New Roman" panose="02020603050405020304" pitchFamily="18" charset="0"/>
                <a:cs typeface="Times New Roman" panose="02020603050405020304" pitchFamily="18" charset="0"/>
              </a:rPr>
              <a:t>за  вклад в  Победу над  Германией была удостоена награждения медалью «За боевые заслуги». В партизанском отряде она участвовала в  сентябрьских боях 1942 года, в  множестве диверсий в  тылу врага, в  штурме и  взрыве «Голубого моста» и  других боях отряда. </a:t>
            </a:r>
            <a:endParaRPr lang="ru-RU" sz="2000" dirty="0">
              <a:solidFill>
                <a:prstClr val="black"/>
              </a:solidFill>
            </a:endParaRPr>
          </a:p>
          <a:p>
            <a:pPr algn="just"/>
            <a:endParaRPr lang="ru-RU" sz="2200" dirty="0">
              <a:latin typeface="Times New Roman" pitchFamily="18" charset="0"/>
              <a:cs typeface="Times New Roman" pitchFamily="18" charset="0"/>
            </a:endParaRPr>
          </a:p>
        </p:txBody>
      </p:sp>
      <p:pic>
        <p:nvPicPr>
          <p:cNvPr id="3079"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3746" y="432643"/>
            <a:ext cx="3255054" cy="4650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6761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68800" y="261258"/>
            <a:ext cx="7329714" cy="4642296"/>
          </a:xfrm>
          <a:prstGeom prst="rect">
            <a:avLst/>
          </a:prstGeom>
          <a:noFill/>
        </p:spPr>
        <p:txBody>
          <a:bodyPr wrap="square" rtlCol="0">
            <a:spAutoFit/>
          </a:bodyPr>
          <a:lstStyle/>
          <a:p>
            <a:pPr lvl="0" algn="just">
              <a:lnSpc>
                <a:spcPct val="90000"/>
              </a:lnSpc>
              <a:spcBef>
                <a:spcPts val="1000"/>
              </a:spcBef>
            </a:pPr>
            <a:r>
              <a:rPr lang="ru-RU" sz="22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До </a:t>
            </a:r>
            <a:r>
              <a:rPr lang="ru-RU" sz="22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войны это были самые обыкновенные мальчишки и девчонки. Учились, помогали старшим, играли, бегали-прыгали, разбивали носы и коленки. Их имена знали только родные, одноклассники да друзья.   </a:t>
            </a:r>
            <a:endParaRPr lang="ru-RU" sz="22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lvl="0" algn="just">
              <a:lnSpc>
                <a:spcPct val="90000"/>
              </a:lnSpc>
              <a:spcBef>
                <a:spcPts val="1000"/>
              </a:spcBef>
            </a:pPr>
            <a:r>
              <a:rPr lang="ru-RU" sz="22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a:t>
            </a:r>
            <a:r>
              <a:rPr lang="ru-RU" sz="22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Пришёл </a:t>
            </a:r>
            <a:r>
              <a:rPr lang="ru-RU" sz="22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час и эти дети показали, каким огромным может стать маленькое сердце, какой героизм и какую самоотверженность они готовы проявлять ради защиты Родины. На их хрупкие плечи легла тяжесть невзгод, бедствий, горя военных лет.</a:t>
            </a:r>
          </a:p>
          <a:p>
            <a:pPr lvl="0" algn="just">
              <a:lnSpc>
                <a:spcPct val="90000"/>
              </a:lnSpc>
              <a:spcBef>
                <a:spcPts val="1000"/>
              </a:spcBef>
            </a:pPr>
            <a:r>
              <a:rPr lang="ru-RU" sz="22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Наш </a:t>
            </a:r>
            <a:r>
              <a:rPr lang="ru-RU" sz="22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долг помнить о Подвиге Маленьких героев Войны, и сделать всё возможное, чтобы не допустить повторения этой трагедии</a:t>
            </a:r>
            <a:r>
              <a:rPr lang="ru-RU" sz="24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p>
        </p:txBody>
      </p:sp>
      <p:pic>
        <p:nvPicPr>
          <p:cNvPr id="4100"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40154"/>
            <a:ext cx="1414463" cy="2043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97706" y="1393258"/>
            <a:ext cx="1311275" cy="1884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063875" y="140154"/>
            <a:ext cx="1304925" cy="1968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54681" y="2999694"/>
            <a:ext cx="1304925" cy="1884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057525" y="2825976"/>
            <a:ext cx="1311275" cy="197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14258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46" name="Picture 6" descr="http://km-penza.ru/wp-content/uploads/2020/05/11-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72426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67445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200" y="-38100"/>
            <a:ext cx="12345988" cy="6943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9835" y="1103086"/>
            <a:ext cx="4812176" cy="3716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1669" y="188686"/>
            <a:ext cx="6698446" cy="5979073"/>
          </a:xfrm>
          <a:prstGeom prst="rect">
            <a:avLst/>
          </a:prstGeom>
          <a:noFill/>
        </p:spPr>
        <p:txBody>
          <a:bodyPr wrap="square" rtlCol="0">
            <a:spAutoFit/>
          </a:bodyPr>
          <a:lstStyle/>
          <a:p>
            <a:pPr lvl="0" algn="ctr">
              <a:lnSpc>
                <a:spcPct val="90000"/>
              </a:lnSpc>
              <a:spcBef>
                <a:spcPts val="1000"/>
              </a:spcBef>
            </a:pPr>
            <a:r>
              <a:rPr lang="ru-RU" sz="2800" dirty="0" smtClean="0">
                <a:solidFill>
                  <a:srgbClr val="C0000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ДЕТИ – ПАРТИЗАНЫ</a:t>
            </a:r>
          </a:p>
          <a:p>
            <a:pPr lvl="0" algn="just">
              <a:lnSpc>
                <a:spcPct val="90000"/>
              </a:lnSpc>
              <a:spcBef>
                <a:spcPts val="1000"/>
              </a:spcBef>
            </a:pPr>
            <a:r>
              <a:rPr lang="ru-RU" sz="20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После вероломного нападения Нацистской Германии на Советский Союз началась Великая Отечественная война, которая стала самой ужасающей, самой разрушительной за всю историю нашей страны. Сражались не только солдаты на фронте. Свою борьбу вели партизаны, подпольщики, труженики тыла. В эту войну были втянуты все. </a:t>
            </a:r>
          </a:p>
          <a:p>
            <a:pPr lvl="0" algn="just">
              <a:lnSpc>
                <a:spcPct val="90000"/>
              </a:lnSpc>
              <a:spcBef>
                <a:spcPts val="1000"/>
              </a:spcBef>
            </a:pPr>
            <a:r>
              <a:rPr lang="ru-RU" sz="20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Не </a:t>
            </a:r>
            <a:r>
              <a:rPr lang="ru-RU" sz="20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обошла стороной она и детей, которые на ряду со взрослыми на оккупированных территориях принимали активное участие в партизанском движении.</a:t>
            </a:r>
          </a:p>
          <a:p>
            <a:pPr lvl="0" algn="just">
              <a:lnSpc>
                <a:spcPct val="90000"/>
              </a:lnSpc>
              <a:spcBef>
                <a:spcPts val="1000"/>
              </a:spcBef>
            </a:pPr>
            <a:r>
              <a:rPr lang="ru-RU" sz="20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Дети </a:t>
            </a:r>
            <a:r>
              <a:rPr lang="ru-RU" sz="20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попадали в партизанские отряды разными способами, кто-то спасался со своей семьёй от оккупантов, кто-то осиротел в результате карательных действий фашистов.</a:t>
            </a:r>
          </a:p>
          <a:p>
            <a:pPr lvl="0" algn="just">
              <a:lnSpc>
                <a:spcPct val="90000"/>
              </a:lnSpc>
              <a:spcBef>
                <a:spcPts val="1000"/>
              </a:spcBef>
            </a:pPr>
            <a:r>
              <a:rPr lang="ru-RU" sz="20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И те, и другие хотели </a:t>
            </a:r>
            <a:r>
              <a:rPr lang="ru-RU" sz="2000" dirty="0" smtClean="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отомстить </a:t>
            </a:r>
            <a:r>
              <a:rPr lang="ru-RU" sz="20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врагу за причинённые страдания. И те, и другие стремились не допустить повторения подобного ужаса.</a:t>
            </a:r>
            <a:endParaRPr lang="ru-RU" sz="2400" dirty="0">
              <a:solidFill>
                <a:prstClr val="black"/>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 xmlns:p14="http://schemas.microsoft.com/office/powerpoint/2010/main" val="35437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167085" y="418905"/>
            <a:ext cx="6545943" cy="6001643"/>
          </a:xfrm>
          <a:prstGeom prst="rect">
            <a:avLst/>
          </a:prstGeom>
        </p:spPr>
        <p:txBody>
          <a:bodyPr wrap="square">
            <a:spAutoFit/>
          </a:bodyPr>
          <a:lstStyle/>
          <a:p>
            <a:pPr algn="just"/>
            <a:r>
              <a:rPr lang="ru-RU" sz="3200" b="1" i="0" dirty="0" smtClean="0">
                <a:solidFill>
                  <a:srgbClr val="C00000"/>
                </a:solidFill>
                <a:effectLst/>
                <a:latin typeface="Times New Roman" panose="02020603050405020304" pitchFamily="18" charset="0"/>
                <a:cs typeface="Times New Roman" panose="02020603050405020304" pitchFamily="18" charset="0"/>
              </a:rPr>
              <a:t>   </a:t>
            </a:r>
            <a:r>
              <a:rPr lang="ru-RU" sz="2800" b="1" i="0" dirty="0" smtClean="0">
                <a:solidFill>
                  <a:srgbClr val="C00000"/>
                </a:solidFill>
                <a:effectLst/>
                <a:latin typeface="Times New Roman" panose="02020603050405020304" pitchFamily="18" charset="0"/>
                <a:cs typeface="Times New Roman" panose="02020603050405020304" pitchFamily="18" charset="0"/>
              </a:rPr>
              <a:t>Петя Клыпа</a:t>
            </a:r>
            <a:r>
              <a:rPr lang="ru-RU" sz="2200" b="1" i="0" dirty="0" smtClean="0">
                <a:solidFill>
                  <a:srgbClr val="C00000"/>
                </a:solidFill>
                <a:effectLst/>
                <a:latin typeface="Times New Roman" panose="02020603050405020304" pitchFamily="18" charset="0"/>
                <a:cs typeface="Times New Roman" panose="02020603050405020304" pitchFamily="18" charset="0"/>
              </a:rPr>
              <a:t> </a:t>
            </a:r>
            <a:r>
              <a:rPr lang="ru-RU" sz="2200" b="1" i="0" dirty="0" smtClean="0">
                <a:effectLst/>
                <a:latin typeface="Times New Roman" panose="02020603050405020304" pitchFamily="18" charset="0"/>
                <a:cs typeface="Times New Roman" panose="02020603050405020304" pitchFamily="18" charset="0"/>
              </a:rPr>
              <a:t>(</a:t>
            </a:r>
            <a:r>
              <a:rPr lang="ru-RU" sz="2200" b="1" i="0" u="none" strike="noStrike" dirty="0" smtClean="0">
                <a:effectLst/>
                <a:latin typeface="Times New Roman" panose="02020603050405020304" pitchFamily="18" charset="0"/>
                <a:cs typeface="Times New Roman" panose="02020603050405020304" pitchFamily="18" charset="0"/>
              </a:rPr>
              <a:t>1926</a:t>
            </a:r>
            <a:r>
              <a:rPr lang="ru-RU" sz="2200" b="1" i="0" dirty="0" smtClean="0">
                <a:effectLst/>
                <a:latin typeface="Times New Roman" panose="02020603050405020304" pitchFamily="18" charset="0"/>
                <a:cs typeface="Times New Roman" panose="02020603050405020304" pitchFamily="18" charset="0"/>
              </a:rPr>
              <a:t>—</a:t>
            </a:r>
            <a:r>
              <a:rPr lang="ru-RU" sz="2200" b="1" i="0" u="none" strike="noStrike" dirty="0" smtClean="0">
                <a:effectLst/>
                <a:latin typeface="Times New Roman" panose="02020603050405020304" pitchFamily="18" charset="0"/>
                <a:cs typeface="Times New Roman" panose="02020603050405020304" pitchFamily="18" charset="0"/>
              </a:rPr>
              <a:t>1983</a:t>
            </a:r>
            <a:r>
              <a:rPr lang="ru-RU" sz="2200" b="1" i="0" dirty="0" smtClean="0">
                <a:effectLst/>
                <a:latin typeface="Times New Roman" panose="02020603050405020304" pitchFamily="18" charset="0"/>
                <a:cs typeface="Times New Roman" panose="02020603050405020304" pitchFamily="18" charset="0"/>
              </a:rPr>
              <a:t>) — советский юный герой Великой Отечественной войны.</a:t>
            </a:r>
            <a:r>
              <a:rPr lang="ru-RU" sz="2200" b="1" u="sng"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Родился</a:t>
            </a:r>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23 сентября 1926 года в </a:t>
            </a:r>
            <a:r>
              <a:rPr lang="ru-RU" sz="2200" b="1" dirty="0">
                <a:latin typeface="Times New Roman" panose="02020603050405020304" pitchFamily="18" charset="0"/>
                <a:cs typeface="Times New Roman" panose="02020603050405020304" pitchFamily="18" charset="0"/>
              </a:rPr>
              <a:t>Брянске в семье </a:t>
            </a:r>
            <a:r>
              <a:rPr lang="ru-RU" sz="2200" b="1" dirty="0" smtClean="0">
                <a:latin typeface="Times New Roman" panose="02020603050405020304" pitchFamily="18" charset="0"/>
                <a:cs typeface="Times New Roman" panose="02020603050405020304" pitchFamily="18" charset="0"/>
              </a:rPr>
              <a:t>железнодорожника.</a:t>
            </a:r>
          </a:p>
          <a:p>
            <a:pPr algn="just"/>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   Когда началась война, Пете Клыпе шел пятнадцатый год. Мальчик всегда и везде был первым: и в атаке, и в разведке.</a:t>
            </a:r>
          </a:p>
          <a:p>
            <a:pPr algn="just" fontAlgn="base"/>
            <a:r>
              <a:rPr lang="ru-RU" sz="2200" b="1" dirty="0">
                <a:latin typeface="Times New Roman" panose="02020603050405020304" pitchFamily="18" charset="0"/>
                <a:cs typeface="Times New Roman" panose="02020603050405020304" pitchFamily="18" charset="0"/>
              </a:rPr>
              <a:t>  Петя с друзьями бежал из крепости, но попал в немецкий плен. В лагере Петя был всеобщим любимцем. Как мог, помогал выжить друзьям. Вскоре ему  удалось бежать из лагеря. Отправился  в Брест. А оттуда, перейдя линию фронта, в Красную Армию.</a:t>
            </a:r>
          </a:p>
          <a:p>
            <a:pPr algn="just" fontAlgn="base"/>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Петя прошел всю войну, его имя  навечно занесено в книгу защитников Брестской крепости.</a:t>
            </a:r>
          </a:p>
          <a:p>
            <a:endParaRPr lang="ru-RU" sz="2200" b="1" dirty="0">
              <a:solidFill>
                <a:srgbClr val="C00000"/>
              </a:solidFill>
            </a:endParaRPr>
          </a:p>
        </p:txBody>
      </p:sp>
      <p:pic>
        <p:nvPicPr>
          <p:cNvPr id="3074" name="Picture 2" descr="https://static.wixstatic.com/media/16aba9_3b5569c4e62c4e20a2109f1062e0c76f.png/v1/fill/w_139,h_200,al_c,usm_0.66_1.00_0.01/16aba9_3b5569c4e62c4e20a2109f1062e0c76f.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90171" y="437048"/>
            <a:ext cx="3090203" cy="44463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991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ds04.infourok.ru/uploads/ex/0425/00066cc4-2fe8ca22/2/im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5138057" y="355271"/>
            <a:ext cx="6327111" cy="5940088"/>
          </a:xfrm>
          <a:prstGeom prst="rect">
            <a:avLst/>
          </a:prstGeom>
        </p:spPr>
        <p:txBody>
          <a:bodyPr wrap="square">
            <a:spAutoFit/>
          </a:bodyPr>
          <a:lstStyle/>
          <a:p>
            <a:pPr marL="6350" algn="just"/>
            <a:r>
              <a:rPr lang="ru-RU" sz="3200" b="1" dirty="0" smtClean="0">
                <a:solidFill>
                  <a:srgbClr val="C00000"/>
                </a:solidFill>
                <a:latin typeface="Times New Roman" panose="02020603050405020304" pitchFamily="18" charset="0"/>
                <a:cs typeface="Times New Roman" panose="02020603050405020304" pitchFamily="18" charset="0"/>
              </a:rPr>
              <a:t>   </a:t>
            </a:r>
            <a:r>
              <a:rPr lang="ru-RU" sz="2800" b="1" dirty="0" smtClean="0">
                <a:solidFill>
                  <a:srgbClr val="C00000"/>
                </a:solidFill>
                <a:latin typeface="Times New Roman" panose="02020603050405020304" pitchFamily="18" charset="0"/>
                <a:cs typeface="Times New Roman" panose="02020603050405020304" pitchFamily="18" charset="0"/>
              </a:rPr>
              <a:t>Миша </a:t>
            </a:r>
            <a:r>
              <a:rPr lang="ru-RU" sz="2800" b="1" dirty="0">
                <a:solidFill>
                  <a:srgbClr val="C00000"/>
                </a:solidFill>
                <a:latin typeface="Times New Roman" panose="02020603050405020304" pitchFamily="18" charset="0"/>
                <a:cs typeface="Times New Roman" panose="02020603050405020304" pitchFamily="18" charset="0"/>
              </a:rPr>
              <a:t>Давидович </a:t>
            </a:r>
            <a:r>
              <a:rPr lang="ru-RU" sz="2200" b="1" dirty="0">
                <a:latin typeface="Times New Roman" panose="02020603050405020304" pitchFamily="18" charset="0"/>
                <a:cs typeface="Times New Roman" panose="02020603050405020304" pitchFamily="18" charset="0"/>
              </a:rPr>
              <a:t>успел окончить четыре класса, когда его родной город Новозыбков был оккупирован фашистами.</a:t>
            </a:r>
          </a:p>
          <a:p>
            <a:pPr marL="6350" algn="just"/>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   Во </a:t>
            </a:r>
            <a:r>
              <a:rPr lang="ru-RU" sz="2200" b="1" dirty="0">
                <a:latin typeface="Times New Roman" panose="02020603050405020304" pitchFamily="18" charset="0"/>
                <a:cs typeface="Times New Roman" panose="02020603050405020304" pitchFamily="18" charset="0"/>
              </a:rPr>
              <a:t>время оккупации Миша с сестрой прятал в сарае раненых красноармейцев, которые, немного окрепнув, покидали добрых хозяев. Но нашелся предатель. Фашисты зверски расправились с красноармейцем и матерью Миши, которая пыталась помочь советскому солдату</a:t>
            </a:r>
            <a:r>
              <a:rPr lang="ru-RU" sz="2200" b="1" dirty="0" smtClean="0">
                <a:latin typeface="Times New Roman" panose="02020603050405020304" pitchFamily="18" charset="0"/>
                <a:cs typeface="Times New Roman" panose="02020603050405020304" pitchFamily="18" charset="0"/>
              </a:rPr>
              <a:t>. Узнав </a:t>
            </a:r>
            <a:r>
              <a:rPr lang="ru-RU" sz="2200" b="1" dirty="0">
                <a:latin typeface="Times New Roman" panose="02020603050405020304" pitchFamily="18" charset="0"/>
                <a:cs typeface="Times New Roman" panose="02020603050405020304" pitchFamily="18" charset="0"/>
              </a:rPr>
              <a:t>о случившемся, Миша с сестрой ушли к партизанам. Там он стал разведчиком</a:t>
            </a:r>
            <a:r>
              <a:rPr lang="ru-RU" sz="2200" b="1" dirty="0" smtClean="0">
                <a:latin typeface="Times New Roman" panose="02020603050405020304" pitchFamily="18" charset="0"/>
                <a:cs typeface="Times New Roman" panose="02020603050405020304" pitchFamily="18" charset="0"/>
              </a:rPr>
              <a:t>.</a:t>
            </a:r>
          </a:p>
          <a:p>
            <a:pPr marL="6350" algn="just"/>
            <a:r>
              <a:rPr lang="ru-RU" sz="2200" b="1" dirty="0" smtClean="0">
                <a:latin typeface="Times New Roman" panose="02020603050405020304" pitchFamily="18" charset="0"/>
                <a:cs typeface="Times New Roman" panose="02020603050405020304" pitchFamily="18" charset="0"/>
              </a:rPr>
              <a:t>     Миша </a:t>
            </a:r>
            <a:r>
              <a:rPr lang="ru-RU" sz="2200" b="1" dirty="0">
                <a:latin typeface="Times New Roman" panose="02020603050405020304" pitchFamily="18" charset="0"/>
                <a:cs typeface="Times New Roman" panose="02020603050405020304" pitchFamily="18" charset="0"/>
              </a:rPr>
              <a:t>Давидович посмертно награжден медалью "Партизану Отечественной войны" II степени за доблесть и мужество, проявленные в борьбе с немецко-фашистскими захватчиками.</a:t>
            </a:r>
          </a:p>
          <a:p>
            <a:pPr marL="6350" algn="just"/>
            <a:r>
              <a:rPr lang="ru-RU" dirty="0">
                <a:solidFill>
                  <a:srgbClr val="C00000"/>
                </a:solidFill>
                <a:latin typeface="Times New Roman" panose="02020603050405020304" pitchFamily="18" charset="0"/>
                <a:cs typeface="Times New Roman" panose="02020603050405020304" pitchFamily="18" charset="0"/>
              </a:rPr>
              <a:t> </a:t>
            </a:r>
            <a:endParaRPr lang="ru-RU" b="0" i="0" dirty="0">
              <a:solidFill>
                <a:srgbClr val="C00000"/>
              </a:solidFill>
              <a:effectLst/>
              <a:latin typeface="Times New Roman" panose="02020603050405020304" pitchFamily="18" charset="0"/>
              <a:cs typeface="Times New Roman" panose="02020603050405020304" pitchFamily="18" charset="0"/>
            </a:endParaRPr>
          </a:p>
        </p:txBody>
      </p:sp>
      <p:pic>
        <p:nvPicPr>
          <p:cNvPr id="9218" name="Picture 2" descr="http://70let.org.ua/10.files/image00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35453" y="355271"/>
            <a:ext cx="3265407" cy="46861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86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s04.infourok.ru/uploads/ex/0425/00066cc4-2fe8ca22/2/im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5143" y="0"/>
            <a:ext cx="1233713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5059680" y="379827"/>
            <a:ext cx="6865034" cy="6063198"/>
          </a:xfrm>
          <a:prstGeom prst="rect">
            <a:avLst/>
          </a:prstGeom>
        </p:spPr>
        <p:txBody>
          <a:bodyPr wrap="square">
            <a:spAutoFit/>
          </a:bodyPr>
          <a:lstStyle/>
          <a:p>
            <a:pPr algn="just" fontAlgn="base"/>
            <a:r>
              <a:rPr lang="ru-RU" sz="2000" b="1" dirty="0" smtClean="0">
                <a:solidFill>
                  <a:srgbClr val="C00000"/>
                </a:solidFill>
                <a:latin typeface="Times New Roman" panose="02020603050405020304" pitchFamily="18" charset="0"/>
                <a:cs typeface="Times New Roman" panose="02020603050405020304" pitchFamily="18" charset="0"/>
              </a:rPr>
              <a:t>        </a:t>
            </a:r>
            <a:r>
              <a:rPr lang="ru-RU" sz="2800" b="1" dirty="0" smtClean="0">
                <a:solidFill>
                  <a:srgbClr val="C00000"/>
                </a:solidFill>
                <a:latin typeface="Times New Roman" panose="02020603050405020304" pitchFamily="18" charset="0"/>
                <a:cs typeface="Times New Roman" panose="02020603050405020304" pitchFamily="18" charset="0"/>
              </a:rPr>
              <a:t>Миша Куприн </a:t>
            </a:r>
            <a:r>
              <a:rPr lang="ru-RU" sz="2000" b="1" dirty="0">
                <a:latin typeface="Times New Roman" panose="02020603050405020304" pitchFamily="18" charset="0"/>
                <a:cs typeface="Times New Roman" panose="02020603050405020304" pitchFamily="18" charset="0"/>
              </a:rPr>
              <a:t>в</a:t>
            </a:r>
            <a:r>
              <a:rPr lang="ru-RU" sz="2000" b="1" dirty="0" smtClean="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1942 году вместе со своим дедушкой Григорием Ивановичем Куприным </a:t>
            </a:r>
            <a:r>
              <a:rPr lang="ru-RU" sz="2000" b="1" dirty="0" smtClean="0">
                <a:latin typeface="Times New Roman" panose="02020603050405020304" pitchFamily="18" charset="0"/>
                <a:cs typeface="Times New Roman" panose="02020603050405020304" pitchFamily="18" charset="0"/>
              </a:rPr>
              <a:t>находился в партизанском отряде, который расположился вблизи </a:t>
            </a:r>
            <a:r>
              <a:rPr lang="ru-RU" sz="2000" b="1" dirty="0">
                <a:latin typeface="Times New Roman" panose="02020603050405020304" pitchFamily="18" charset="0"/>
                <a:cs typeface="Times New Roman" panose="02020603050405020304" pitchFamily="18" charset="0"/>
              </a:rPr>
              <a:t>села </a:t>
            </a:r>
            <a:r>
              <a:rPr lang="ru-RU" sz="2000" b="1" dirty="0" err="1">
                <a:latin typeface="Times New Roman" panose="02020603050405020304" pitchFamily="18" charset="0"/>
                <a:cs typeface="Times New Roman" panose="02020603050405020304" pitchFamily="18" charset="0"/>
              </a:rPr>
              <a:t>Званки</a:t>
            </a:r>
            <a:r>
              <a:rPr lang="ru-RU" sz="2000" b="1" dirty="0">
                <a:latin typeface="Times New Roman" panose="02020603050405020304" pitchFamily="18" charset="0"/>
                <a:cs typeface="Times New Roman" panose="02020603050405020304" pitchFamily="18" charset="0"/>
              </a:rPr>
              <a:t> Жуковского </a:t>
            </a:r>
            <a:r>
              <a:rPr lang="ru-RU" sz="2000" b="1" dirty="0" smtClean="0">
                <a:latin typeface="Times New Roman" panose="02020603050405020304" pitchFamily="18" charset="0"/>
                <a:cs typeface="Times New Roman" panose="02020603050405020304" pitchFamily="18" charset="0"/>
              </a:rPr>
              <a:t>района. </a:t>
            </a:r>
            <a:r>
              <a:rPr lang="ru-RU" sz="2000" b="1" dirty="0">
                <a:latin typeface="Times New Roman" panose="02020603050405020304" pitchFamily="18" charset="0"/>
                <a:cs typeface="Times New Roman" panose="02020603050405020304" pitchFamily="18" charset="0"/>
              </a:rPr>
              <a:t>Добывая разведданные, он ходил по селам и деревням, собирал сведения о расположении и передвижении фашистских частей. </a:t>
            </a:r>
            <a:endParaRPr lang="ru-RU" sz="2000" b="1" dirty="0" smtClean="0">
              <a:latin typeface="Times New Roman" panose="02020603050405020304" pitchFamily="18" charset="0"/>
              <a:cs typeface="Times New Roman" panose="02020603050405020304" pitchFamily="18" charset="0"/>
            </a:endParaRPr>
          </a:p>
          <a:p>
            <a:pPr algn="just" fontAlgn="base"/>
            <a:r>
              <a:rPr lang="ru-RU" sz="2000" b="1" dirty="0" smtClean="0">
                <a:latin typeface="Times New Roman" panose="02020603050405020304" pitchFamily="18" charset="0"/>
                <a:cs typeface="Times New Roman" panose="02020603050405020304" pitchFamily="18" charset="0"/>
              </a:rPr>
              <a:t>      Во </a:t>
            </a:r>
            <a:r>
              <a:rPr lang="ru-RU" sz="2000" b="1" dirty="0">
                <a:latin typeface="Times New Roman" panose="02020603050405020304" pitchFamily="18" charset="0"/>
                <a:cs typeface="Times New Roman" panose="02020603050405020304" pitchFamily="18" charset="0"/>
              </a:rPr>
              <a:t>время выполнения одного из заданий Миша наткнулся на вражеский патруль, после чего его отвели в штаб на допрос. В деревне, куда привели мальчика, нашелся предатель, который сказал немцам, что Миша является внуком старого большевика партизана Григория Ивановича Куприна. </a:t>
            </a:r>
            <a:r>
              <a:rPr lang="ru-RU" sz="2000" b="1" dirty="0" smtClean="0">
                <a:latin typeface="Times New Roman" panose="02020603050405020304" pitchFamily="18" charset="0"/>
                <a:cs typeface="Times New Roman" panose="02020603050405020304" pitchFamily="18" charset="0"/>
              </a:rPr>
              <a:t>Под угрозой расстрела Миша согласился отвести фашистов к партизанам, но сам их повел в противоположную сторону.</a:t>
            </a:r>
          </a:p>
          <a:p>
            <a:pPr algn="just" fontAlgn="base"/>
            <a:r>
              <a:rPr lang="ru-RU" sz="2000" b="1" dirty="0" smtClean="0">
                <a:latin typeface="Times New Roman" panose="02020603050405020304" pitchFamily="18" charset="0"/>
                <a:cs typeface="Times New Roman" panose="02020603050405020304" pitchFamily="18" charset="0"/>
              </a:rPr>
              <a:t>      Фашисты </a:t>
            </a:r>
            <a:r>
              <a:rPr lang="ru-RU" sz="2000" b="1" dirty="0">
                <a:latin typeface="Times New Roman" panose="02020603050405020304" pitchFamily="18" charset="0"/>
                <a:cs typeface="Times New Roman" panose="02020603050405020304" pitchFamily="18" charset="0"/>
              </a:rPr>
              <a:t>поняли, что мальчик хитрит. </a:t>
            </a:r>
            <a:r>
              <a:rPr lang="ru-RU" sz="2000" b="1" dirty="0" smtClean="0">
                <a:latin typeface="Times New Roman" panose="02020603050405020304" pitchFamily="18" charset="0"/>
                <a:cs typeface="Times New Roman" panose="02020603050405020304" pitchFamily="18" charset="0"/>
              </a:rPr>
              <a:t>Озверевшие, </a:t>
            </a:r>
            <a:r>
              <a:rPr lang="ru-RU" sz="2000" b="1" dirty="0">
                <a:latin typeface="Times New Roman" panose="02020603050405020304" pitchFamily="18" charset="0"/>
                <a:cs typeface="Times New Roman" panose="02020603050405020304" pitchFamily="18" charset="0"/>
              </a:rPr>
              <a:t>они набросились на юного героя и убили его. Так погиб Миша </a:t>
            </a:r>
            <a:r>
              <a:rPr lang="ru-RU" sz="2000" b="1" dirty="0" smtClean="0">
                <a:latin typeface="Times New Roman" panose="02020603050405020304" pitchFamily="18" charset="0"/>
                <a:cs typeface="Times New Roman" panose="02020603050405020304" pitchFamily="18" charset="0"/>
              </a:rPr>
              <a:t>Куприн. Ему </a:t>
            </a:r>
            <a:r>
              <a:rPr lang="ru-RU" sz="2000" b="1" dirty="0">
                <a:latin typeface="Times New Roman" panose="02020603050405020304" pitchFamily="18" charset="0"/>
                <a:cs typeface="Times New Roman" panose="02020603050405020304" pitchFamily="18" charset="0"/>
              </a:rPr>
              <a:t>было всего 14 лет.</a:t>
            </a:r>
            <a:br>
              <a:rPr lang="ru-RU" sz="2000" b="1" dirty="0">
                <a:latin typeface="Times New Roman" panose="02020603050405020304" pitchFamily="18" charset="0"/>
                <a:cs typeface="Times New Roman" panose="02020603050405020304" pitchFamily="18" charset="0"/>
              </a:rPr>
            </a:br>
            <a:endParaRPr lang="ru-RU" sz="2000" b="1" dirty="0">
              <a:latin typeface="Times New Roman" panose="02020603050405020304" pitchFamily="18" charset="0"/>
              <a:cs typeface="Times New Roman" panose="02020603050405020304" pitchFamily="18" charset="0"/>
            </a:endParaRPr>
          </a:p>
          <a:p>
            <a:pPr algn="just" fontAlgn="base"/>
            <a:endParaRPr lang="ru-RU" sz="2000" b="1" dirty="0">
              <a:latin typeface="Times New Roman" panose="02020603050405020304" pitchFamily="18" charset="0"/>
              <a:cs typeface="Times New Roman" panose="02020603050405020304" pitchFamily="18" charset="0"/>
            </a:endParaRPr>
          </a:p>
        </p:txBody>
      </p:sp>
      <p:pic>
        <p:nvPicPr>
          <p:cNvPr id="5122" name="Picture 2" descr="http://900igr.net/datai/istorija/Den-geroja-antifashista/0010-006-Misha-Kuprin.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7153" y="379827"/>
            <a:ext cx="3079524" cy="45072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741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7638" y="0"/>
            <a:ext cx="123396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14400" y="438189"/>
            <a:ext cx="3297918" cy="4765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a:xfrm>
            <a:off x="5065486" y="438189"/>
            <a:ext cx="6734627" cy="5422861"/>
          </a:xfrm>
        </p:spPr>
        <p:txBody>
          <a:bodyPr>
            <a:normAutofit lnSpcReduction="10000"/>
          </a:bodyPr>
          <a:lstStyle/>
          <a:p>
            <a:pPr marL="0" indent="0" algn="just">
              <a:buNone/>
            </a:pPr>
            <a:r>
              <a:rPr lang="ru-RU" sz="3900" dirty="0">
                <a:latin typeface="Times New Roman" pitchFamily="18" charset="0"/>
                <a:cs typeface="Times New Roman" pitchFamily="18" charset="0"/>
              </a:rPr>
              <a:t> </a:t>
            </a:r>
            <a:r>
              <a:rPr lang="ru-RU" sz="3900" dirty="0" smtClean="0">
                <a:latin typeface="Times New Roman" pitchFamily="18" charset="0"/>
                <a:cs typeface="Times New Roman" pitchFamily="18" charset="0"/>
              </a:rPr>
              <a:t>     </a:t>
            </a:r>
            <a:r>
              <a:rPr lang="ru-RU" sz="3000" b="1" dirty="0" smtClean="0">
                <a:solidFill>
                  <a:srgbClr val="C00000"/>
                </a:solidFill>
                <a:latin typeface="Times New Roman" pitchFamily="18" charset="0"/>
                <a:cs typeface="Times New Roman" pitchFamily="18" charset="0"/>
              </a:rPr>
              <a:t>Ваня </a:t>
            </a:r>
            <a:r>
              <a:rPr lang="ru-RU" sz="3000" b="1" dirty="0" err="1" smtClean="0">
                <a:solidFill>
                  <a:srgbClr val="C00000"/>
                </a:solidFill>
                <a:latin typeface="Times New Roman" pitchFamily="18" charset="0"/>
                <a:cs typeface="Times New Roman" pitchFamily="18" charset="0"/>
              </a:rPr>
              <a:t>Хандешин</a:t>
            </a:r>
            <a:r>
              <a:rPr lang="ru-RU" sz="3000" b="1" dirty="0" smtClean="0">
                <a:solidFill>
                  <a:srgbClr val="C00000"/>
                </a:solidFill>
                <a:latin typeface="Times New Roman" pitchFamily="18" charset="0"/>
                <a:cs typeface="Times New Roman" pitchFamily="18" charset="0"/>
              </a:rPr>
              <a:t> </a:t>
            </a:r>
            <a:r>
              <a:rPr lang="ru-RU" sz="2200" b="1" dirty="0">
                <a:latin typeface="Times New Roman" pitchFamily="18" charset="0"/>
                <a:cs typeface="Times New Roman" pitchFamily="18" charset="0"/>
              </a:rPr>
              <a:t>родился в деревне </a:t>
            </a:r>
            <a:r>
              <a:rPr lang="ru-RU" sz="2200" b="1" dirty="0" err="1">
                <a:latin typeface="Times New Roman" pitchFamily="18" charset="0"/>
                <a:cs typeface="Times New Roman" pitchFamily="18" charset="0"/>
              </a:rPr>
              <a:t>Любегощь</a:t>
            </a:r>
            <a:r>
              <a:rPr lang="ru-RU" sz="2200" b="1" dirty="0">
                <a:latin typeface="Times New Roman" pitchFamily="18" charset="0"/>
                <a:cs typeface="Times New Roman" pitchFamily="18" charset="0"/>
              </a:rPr>
              <a:t> </a:t>
            </a:r>
            <a:r>
              <a:rPr lang="ru-RU" sz="2200" b="1" dirty="0" err="1">
                <a:latin typeface="Times New Roman" pitchFamily="18" charset="0"/>
                <a:cs typeface="Times New Roman" pitchFamily="18" charset="0"/>
              </a:rPr>
              <a:t>Дятьковского</a:t>
            </a:r>
            <a:r>
              <a:rPr lang="ru-RU" sz="2200" b="1" dirty="0">
                <a:latin typeface="Times New Roman" pitchFamily="18" charset="0"/>
                <a:cs typeface="Times New Roman" pitchFamily="18" charset="0"/>
              </a:rPr>
              <a:t> района в 1928 году. Когда началась война, </a:t>
            </a:r>
            <a:r>
              <a:rPr lang="ru-RU" sz="2200" b="1" dirty="0" smtClean="0">
                <a:latin typeface="Times New Roman" pitchFamily="18" charset="0"/>
                <a:cs typeface="Times New Roman" pitchFamily="18" charset="0"/>
              </a:rPr>
              <a:t>ему </a:t>
            </a:r>
            <a:r>
              <a:rPr lang="ru-RU" sz="2200" b="1" dirty="0">
                <a:latin typeface="Times New Roman" pitchFamily="18" charset="0"/>
                <a:cs typeface="Times New Roman" pitchFamily="18" charset="0"/>
              </a:rPr>
              <a:t>было тринадцать лет. </a:t>
            </a:r>
            <a:endParaRPr lang="ru-RU" sz="2200" b="1" dirty="0" smtClean="0">
              <a:latin typeface="Times New Roman" pitchFamily="18" charset="0"/>
              <a:cs typeface="Times New Roman" pitchFamily="18" charset="0"/>
            </a:endParaRPr>
          </a:p>
          <a:p>
            <a:pPr marL="0" indent="0" algn="just">
              <a:buNone/>
            </a:pPr>
            <a:r>
              <a:rPr lang="ru-RU" sz="2200" b="1" dirty="0">
                <a:latin typeface="Times New Roman" pitchFamily="18" charset="0"/>
                <a:cs typeface="Times New Roman" pitchFamily="18" charset="0"/>
              </a:rPr>
              <a:t> </a:t>
            </a:r>
            <a:r>
              <a:rPr lang="ru-RU" sz="2200" b="1" dirty="0" smtClean="0">
                <a:latin typeface="Times New Roman" pitchFamily="18" charset="0"/>
                <a:cs typeface="Times New Roman" pitchFamily="18" charset="0"/>
              </a:rPr>
              <a:t>    Ваня </a:t>
            </a:r>
            <a:r>
              <a:rPr lang="ru-RU" sz="2200" b="1" dirty="0">
                <a:latin typeface="Times New Roman" pitchFamily="18" charset="0"/>
                <a:cs typeface="Times New Roman" pitchFamily="18" charset="0"/>
              </a:rPr>
              <a:t>стал разведчиком и принял участие во многих опасных операциях. Донесения его всегда отличались предельной точностью</a:t>
            </a:r>
            <a:r>
              <a:rPr lang="ru-RU" sz="2200" b="1" dirty="0" smtClean="0">
                <a:latin typeface="Times New Roman" pitchFamily="18" charset="0"/>
                <a:cs typeface="Times New Roman" pitchFamily="18" charset="0"/>
              </a:rPr>
              <a:t>.</a:t>
            </a:r>
          </a:p>
          <a:p>
            <a:pPr marL="0" indent="0" algn="just">
              <a:buNone/>
            </a:pPr>
            <a:r>
              <a:rPr lang="ru-RU" sz="2200" b="1" dirty="0" smtClean="0">
                <a:latin typeface="Times New Roman" pitchFamily="18" charset="0"/>
                <a:cs typeface="Times New Roman" pitchFamily="18" charset="0"/>
              </a:rPr>
              <a:t>     12 </a:t>
            </a:r>
            <a:r>
              <a:rPr lang="ru-RU" sz="2200" b="1" dirty="0">
                <a:latin typeface="Times New Roman" pitchFamily="18" charset="0"/>
                <a:cs typeface="Times New Roman" pitchFamily="18" charset="0"/>
              </a:rPr>
              <a:t>марта 1943 года Ваня в составе группы партизан пошел в разведку, но отряд натолкнулся на немцев. Началась перестрелка, взрослые погибли, а тяжело раненого Ивана взяли в плен. </a:t>
            </a:r>
            <a:endParaRPr lang="ru-RU" sz="2200" b="1" dirty="0" smtClean="0">
              <a:latin typeface="Times New Roman" pitchFamily="18" charset="0"/>
              <a:cs typeface="Times New Roman" pitchFamily="18" charset="0"/>
            </a:endParaRPr>
          </a:p>
          <a:p>
            <a:pPr marL="0" indent="0" algn="just">
              <a:buNone/>
            </a:pPr>
            <a:r>
              <a:rPr lang="ru-RU" sz="2200" b="1" dirty="0">
                <a:latin typeface="Times New Roman" pitchFamily="18" charset="0"/>
                <a:cs typeface="Times New Roman" pitchFamily="18" charset="0"/>
              </a:rPr>
              <a:t>26 марта 1943 года Ваня был зверски замучен немцами в поселке </a:t>
            </a:r>
            <a:r>
              <a:rPr lang="ru-RU" sz="2200" b="1" dirty="0" err="1">
                <a:latin typeface="Times New Roman" pitchFamily="18" charset="0"/>
                <a:cs typeface="Times New Roman" pitchFamily="18" charset="0"/>
              </a:rPr>
              <a:t>Бытошь</a:t>
            </a:r>
            <a:r>
              <a:rPr lang="ru-RU" sz="2200" b="1" dirty="0">
                <a:latin typeface="Times New Roman" pitchFamily="18" charset="0"/>
                <a:cs typeface="Times New Roman" pitchFamily="18" charset="0"/>
              </a:rPr>
              <a:t>.   </a:t>
            </a:r>
          </a:p>
          <a:p>
            <a:pPr marL="0" indent="0" algn="just">
              <a:buNone/>
            </a:pPr>
            <a:r>
              <a:rPr lang="ru-RU" sz="2200" b="1" dirty="0">
                <a:latin typeface="Times New Roman" pitchFamily="18" charset="0"/>
                <a:cs typeface="Times New Roman" pitchFamily="18" charset="0"/>
              </a:rPr>
              <a:t>  Указом Президиума Верховного Совета РСФСР от 1 ноября 1965 года Иван </a:t>
            </a:r>
            <a:r>
              <a:rPr lang="ru-RU" sz="2200" b="1" dirty="0" err="1">
                <a:latin typeface="Times New Roman" pitchFamily="18" charset="0"/>
                <a:cs typeface="Times New Roman" pitchFamily="18" charset="0"/>
              </a:rPr>
              <a:t>Хандешин</a:t>
            </a:r>
            <a:r>
              <a:rPr lang="ru-RU" sz="2200" b="1" dirty="0">
                <a:latin typeface="Times New Roman" pitchFamily="18" charset="0"/>
                <a:cs typeface="Times New Roman" pitchFamily="18" charset="0"/>
              </a:rPr>
              <a:t> был награжден медалью «За отвагу» посмертно</a:t>
            </a:r>
            <a:r>
              <a:rPr lang="ru-RU" sz="2200" dirty="0">
                <a:latin typeface="Times New Roman" pitchFamily="18" charset="0"/>
                <a:cs typeface="Times New Roman" pitchFamily="18" charset="0"/>
              </a:rPr>
              <a:t>.</a:t>
            </a:r>
          </a:p>
          <a:p>
            <a:pPr marL="0" indent="0" algn="just">
              <a:buNone/>
            </a:pPr>
            <a:endParaRPr lang="ru-RU" sz="2500" dirty="0"/>
          </a:p>
          <a:p>
            <a:pPr marL="0" indent="0" algn="just">
              <a:buNone/>
            </a:pPr>
            <a:endParaRPr lang="ru-RU" dirty="0"/>
          </a:p>
        </p:txBody>
      </p:sp>
    </p:spTree>
    <p:extLst>
      <p:ext uri="{BB962C8B-B14F-4D97-AF65-F5344CB8AC3E}">
        <p14:creationId xmlns="" xmlns:p14="http://schemas.microsoft.com/office/powerpoint/2010/main" val="48758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s04.infourok.ru/uploads/ex/0425/00066cc4-2fe8ca22/2/im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4383314" y="126006"/>
            <a:ext cx="7588292" cy="6063198"/>
          </a:xfrm>
          <a:prstGeom prst="rect">
            <a:avLst/>
          </a:prstGeom>
        </p:spPr>
        <p:txBody>
          <a:bodyPr wrap="square">
            <a:spAutoFit/>
          </a:bodyPr>
          <a:lstStyle/>
          <a:p>
            <a:pPr algn="just" fontAlgn="base"/>
            <a:r>
              <a:rPr lang="ru-RU" sz="2800" b="1" i="0" u="none" strike="noStrike" dirty="0" smtClean="0">
                <a:solidFill>
                  <a:srgbClr val="C00000"/>
                </a:solidFill>
                <a:effectLst/>
                <a:latin typeface="Times New Roman" panose="02020603050405020304" pitchFamily="18" charset="0"/>
                <a:cs typeface="Times New Roman" panose="02020603050405020304" pitchFamily="18" charset="0"/>
              </a:rPr>
              <a:t>      Володя Казначеев </a:t>
            </a:r>
            <a:r>
              <a:rPr lang="ru-RU" sz="2800" dirty="0"/>
              <a:t> </a:t>
            </a:r>
            <a:r>
              <a:rPr lang="ru-RU" sz="2400" b="1" dirty="0">
                <a:latin typeface="Times New Roman" panose="02020603050405020304" pitchFamily="18" charset="0"/>
                <a:cs typeface="Times New Roman" panose="02020603050405020304" pitchFamily="18" charset="0"/>
              </a:rPr>
              <a:t>(род. </a:t>
            </a:r>
            <a:r>
              <a:rPr lang="ru-RU" sz="2400" b="1" dirty="0" smtClean="0">
                <a:latin typeface="Times New Roman" panose="02020603050405020304" pitchFamily="18" charset="0"/>
                <a:cs typeface="Times New Roman" panose="02020603050405020304" pitchFamily="18" charset="0"/>
              </a:rPr>
              <a:t>26 июля 1928 года, деревня</a:t>
            </a:r>
            <a:r>
              <a:rPr lang="ru-RU" sz="2400" b="1" dirty="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Соловьяновка</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Людинковская</a:t>
            </a:r>
            <a:r>
              <a:rPr lang="ru-RU" sz="2400" b="1" dirty="0" smtClean="0">
                <a:latin typeface="Times New Roman" panose="02020603050405020304" pitchFamily="18" charset="0"/>
                <a:cs typeface="Times New Roman" panose="02020603050405020304" pitchFamily="18" charset="0"/>
              </a:rPr>
              <a:t> волость, Брянская губерния (ныне </a:t>
            </a:r>
            <a:r>
              <a:rPr lang="ru-RU" sz="2400" b="1" dirty="0" err="1" smtClean="0">
                <a:latin typeface="Times New Roman" panose="02020603050405020304" pitchFamily="18" charset="0"/>
                <a:cs typeface="Times New Roman" panose="02020603050405020304" pitchFamily="18" charset="0"/>
              </a:rPr>
              <a:t>пгт</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Клетня</a:t>
            </a:r>
            <a:r>
              <a:rPr lang="ru-RU" sz="2400" b="1" dirty="0" smtClean="0">
                <a:latin typeface="Times New Roman" panose="02020603050405020304" pitchFamily="18" charset="0"/>
                <a:cs typeface="Times New Roman" panose="02020603050405020304" pitchFamily="18" charset="0"/>
              </a:rPr>
              <a:t>))</a:t>
            </a:r>
            <a:r>
              <a:rPr lang="ru-RU" sz="2400" b="1" dirty="0">
                <a:latin typeface="Times New Roman" panose="02020603050405020304" pitchFamily="18" charset="0"/>
                <a:cs typeface="Times New Roman" panose="02020603050405020304" pitchFamily="18" charset="0"/>
              </a:rPr>
              <a:t> — несовершеннолетний </a:t>
            </a:r>
            <a:r>
              <a:rPr lang="ru-RU" sz="2400" b="1" dirty="0" smtClean="0">
                <a:latin typeface="Times New Roman" panose="02020603050405020304" pitchFamily="18" charset="0"/>
                <a:cs typeface="Times New Roman" panose="02020603050405020304" pitchFamily="18" charset="0"/>
              </a:rPr>
              <a:t>партизан Великой Отечественной войны. Весной</a:t>
            </a:r>
            <a:r>
              <a:rPr lang="en-US" sz="2400" b="1"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1941 </a:t>
            </a:r>
            <a:r>
              <a:rPr lang="ru-RU" sz="2400" b="1" i="0" dirty="0" smtClean="0">
                <a:effectLst/>
                <a:latin typeface="Times New Roman" panose="02020603050405020304" pitchFamily="18" charset="0"/>
                <a:cs typeface="Times New Roman" panose="02020603050405020304" pitchFamily="18" charset="0"/>
              </a:rPr>
              <a:t>год</a:t>
            </a:r>
            <a:r>
              <a:rPr lang="ru-RU" sz="2400" b="1" dirty="0" smtClean="0">
                <a:latin typeface="Times New Roman" panose="02020603050405020304" pitchFamily="18" charset="0"/>
                <a:cs typeface="Times New Roman" panose="02020603050405020304" pitchFamily="18" charset="0"/>
              </a:rPr>
              <a:t>а</a:t>
            </a:r>
            <a:r>
              <a:rPr lang="ru-RU" sz="2400" b="1" i="0" dirty="0" smtClean="0">
                <a:effectLst/>
                <a:latin typeface="Times New Roman" panose="02020603050405020304" pitchFamily="18" charset="0"/>
                <a:cs typeface="Times New Roman" panose="02020603050405020304" pitchFamily="18" charset="0"/>
              </a:rPr>
              <a:t> закончил пятый класс. Осенью вступил в партизанский отряд.</a:t>
            </a:r>
            <a:br>
              <a:rPr lang="ru-RU" sz="2400" b="1" i="0" dirty="0" smtClean="0">
                <a:effectLst/>
                <a:latin typeface="Times New Roman" panose="02020603050405020304" pitchFamily="18" charset="0"/>
                <a:cs typeface="Times New Roman" panose="02020603050405020304" pitchFamily="18" charset="0"/>
              </a:rPr>
            </a:br>
            <a:r>
              <a:rPr lang="ru-RU" sz="2400" b="1" i="0" dirty="0" smtClean="0">
                <a:effectLst/>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Вова</a:t>
            </a:r>
            <a:r>
              <a:rPr lang="ru-RU" sz="2400" b="1" i="0" dirty="0" smtClean="0">
                <a:effectLst/>
                <a:latin typeface="Times New Roman" panose="02020603050405020304" pitchFamily="18" charset="0"/>
                <a:cs typeface="Times New Roman" panose="02020603050405020304" pitchFamily="18" charset="0"/>
              </a:rPr>
              <a:t> был связным. </a:t>
            </a:r>
            <a:r>
              <a:rPr lang="ru-RU" sz="2400" b="1" dirty="0" smtClean="0">
                <a:latin typeface="Times New Roman" panose="02020603050405020304" pitchFamily="18" charset="0"/>
                <a:cs typeface="Times New Roman" panose="02020603050405020304" pitchFamily="18" charset="0"/>
              </a:rPr>
              <a:t>Часто ходил</a:t>
            </a:r>
            <a:r>
              <a:rPr lang="ru-RU" sz="2400" b="1" i="0" dirty="0" smtClean="0">
                <a:effectLst/>
                <a:latin typeface="Times New Roman" panose="02020603050405020304" pitchFamily="18" charset="0"/>
                <a:cs typeface="Times New Roman" panose="02020603050405020304" pitchFamily="18" charset="0"/>
              </a:rPr>
              <a:t> в </a:t>
            </a:r>
            <a:r>
              <a:rPr lang="ru-RU" sz="2400" b="1" i="0" dirty="0" err="1" smtClean="0">
                <a:effectLst/>
                <a:latin typeface="Times New Roman" panose="02020603050405020304" pitchFamily="18" charset="0"/>
                <a:cs typeface="Times New Roman" panose="02020603050405020304" pitchFamily="18" charset="0"/>
              </a:rPr>
              <a:t>Клетню</a:t>
            </a:r>
            <a:r>
              <a:rPr lang="ru-RU" sz="2400" b="1" i="0" dirty="0" smtClean="0">
                <a:effectLst/>
                <a:latin typeface="Times New Roman" panose="02020603050405020304" pitchFamily="18" charset="0"/>
                <a:cs typeface="Times New Roman" panose="02020603050405020304" pitchFamily="18" charset="0"/>
              </a:rPr>
              <a:t>, доставляя ценнейшие сведения; дождавшись темноты, расклеивал листовки. Он сражался рядом со взрослыми до того самого дня, пока родной край не был освобожден от фашистских захватчиков, и по праву разделил со взрослыми славу героя - освободителя родной земли.             </a:t>
            </a:r>
          </a:p>
          <a:p>
            <a:pPr algn="just" fontAlgn="base"/>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           В</a:t>
            </a:r>
            <a:r>
              <a:rPr lang="ru-RU" sz="2400" b="1" i="0" dirty="0" smtClean="0">
                <a:effectLst/>
                <a:latin typeface="Times New Roman" panose="02020603050405020304" pitchFamily="18" charset="0"/>
                <a:cs typeface="Times New Roman" panose="02020603050405020304" pitchFamily="18" charset="0"/>
              </a:rPr>
              <a:t>олодя Казначеев награжден орденом Ленина,     </a:t>
            </a:r>
          </a:p>
          <a:p>
            <a:pPr algn="just" fontAlgn="base"/>
            <a:r>
              <a:rPr lang="ru-RU" sz="2400" b="1" i="0" dirty="0" smtClean="0">
                <a:effectLst/>
                <a:latin typeface="Times New Roman" panose="02020603050405020304" pitchFamily="18" charset="0"/>
                <a:cs typeface="Times New Roman" panose="02020603050405020304" pitchFamily="18" charset="0"/>
              </a:rPr>
              <a:t>             медалью "Партизану Отечественной войны"        </a:t>
            </a:r>
          </a:p>
          <a:p>
            <a:pPr algn="just" fontAlgn="base"/>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            </a:t>
            </a:r>
            <a:r>
              <a:rPr lang="ru-RU" sz="2400" b="1" i="0" dirty="0" smtClean="0">
                <a:effectLst/>
                <a:latin typeface="Times New Roman" panose="02020603050405020304" pitchFamily="18" charset="0"/>
                <a:cs typeface="Times New Roman" panose="02020603050405020304" pitchFamily="18" charset="0"/>
              </a:rPr>
              <a:t>1 степени.</a:t>
            </a:r>
            <a:endParaRPr lang="ru-RU" sz="2400" b="1" i="0" dirty="0">
              <a:effectLst/>
              <a:latin typeface="Times New Roman" panose="02020603050405020304" pitchFamily="18" charset="0"/>
              <a:cs typeface="Times New Roman" panose="02020603050405020304" pitchFamily="18" charset="0"/>
            </a:endParaRPr>
          </a:p>
        </p:txBody>
      </p:sp>
      <p:pic>
        <p:nvPicPr>
          <p:cNvPr id="2050" name="Picture 2" descr="Владимир Казначеев.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38628" y="406589"/>
            <a:ext cx="3089309" cy="46710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694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s04.infourok.ru/uploads/ex/0425/00066cc4-2fe8ca22/2/im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1195"/>
            <a:ext cx="12189873" cy="685680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70let.org.ua/11.files/image00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21113" y="351693"/>
            <a:ext cx="3363277" cy="481169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5138399" y="351693"/>
            <a:ext cx="6502057" cy="5601533"/>
          </a:xfrm>
          <a:prstGeom prst="rect">
            <a:avLst/>
          </a:prstGeom>
        </p:spPr>
        <p:txBody>
          <a:bodyPr wrap="square">
            <a:spAutoFit/>
          </a:bodyPr>
          <a:lstStyle/>
          <a:p>
            <a:pPr marL="3175" algn="just"/>
            <a:r>
              <a:rPr lang="ru-RU" sz="2800" b="1" dirty="0" smtClean="0">
                <a:solidFill>
                  <a:srgbClr val="C00000"/>
                </a:solidFill>
                <a:latin typeface="Times New Roman" panose="02020603050405020304" pitchFamily="18" charset="0"/>
                <a:cs typeface="Times New Roman" panose="02020603050405020304" pitchFamily="18" charset="0"/>
              </a:rPr>
              <a:t>    Ваня </a:t>
            </a:r>
            <a:r>
              <a:rPr lang="ru-RU" sz="2800" b="1" dirty="0" err="1">
                <a:solidFill>
                  <a:srgbClr val="C00000"/>
                </a:solidFill>
                <a:latin typeface="Times New Roman" panose="02020603050405020304" pitchFamily="18" charset="0"/>
                <a:cs typeface="Times New Roman" panose="02020603050405020304" pitchFamily="18" charset="0"/>
              </a:rPr>
              <a:t>Шкелев</a:t>
            </a:r>
            <a:r>
              <a:rPr lang="ru-RU" sz="2800" b="1" dirty="0">
                <a:solidFill>
                  <a:srgbClr val="C00000"/>
                </a:solidFill>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родом из брянского села Гута десятилетним подрос­тком вступил в партизанский отряд, сбежав из дома</a:t>
            </a:r>
            <a:r>
              <a:rPr lang="ru-RU" sz="2200" b="1" dirty="0" smtClean="0">
                <a:latin typeface="Times New Roman" panose="02020603050405020304" pitchFamily="18" charset="0"/>
                <a:cs typeface="Times New Roman" panose="02020603050405020304" pitchFamily="18" charset="0"/>
              </a:rPr>
              <a:t>. Мальчик стал </a:t>
            </a:r>
            <a:r>
              <a:rPr lang="ru-RU" sz="2200" b="1" dirty="0">
                <a:latin typeface="Times New Roman" panose="02020603050405020304" pitchFamily="18" charset="0"/>
                <a:cs typeface="Times New Roman" panose="02020603050405020304" pitchFamily="18" charset="0"/>
              </a:rPr>
              <a:t>партизанским разведчиком. Маленький, проворный, он ходил по селам, высматривал, передавал сведения, добытые партизанскими помощниками</a:t>
            </a:r>
            <a:r>
              <a:rPr lang="ru-RU" sz="2200" b="1" dirty="0" smtClean="0">
                <a:latin typeface="Times New Roman" panose="02020603050405020304" pitchFamily="18" charset="0"/>
                <a:cs typeface="Times New Roman" panose="02020603050405020304" pitchFamily="18" charset="0"/>
              </a:rPr>
              <a:t>.</a:t>
            </a:r>
          </a:p>
          <a:p>
            <a:pPr marL="3175" algn="just"/>
            <a:r>
              <a:rPr lang="ru-RU" sz="2200" b="1" dirty="0" smtClean="0">
                <a:latin typeface="Times New Roman" panose="02020603050405020304" pitchFamily="18" charset="0"/>
                <a:cs typeface="Times New Roman" panose="02020603050405020304" pitchFamily="18" charset="0"/>
              </a:rPr>
              <a:t>       Когда </a:t>
            </a:r>
            <a:r>
              <a:rPr lang="ru-RU" sz="2200" b="1" dirty="0">
                <a:latin typeface="Times New Roman" panose="02020603050405020304" pitchFamily="18" charset="0"/>
                <a:cs typeface="Times New Roman" panose="02020603050405020304" pitchFamily="18" charset="0"/>
              </a:rPr>
              <a:t>отряд </a:t>
            </a:r>
            <a:r>
              <a:rPr lang="ru-RU" sz="2200" b="1" dirty="0" err="1">
                <a:latin typeface="Times New Roman" panose="02020603050405020304" pitchFamily="18" charset="0"/>
                <a:cs typeface="Times New Roman" panose="02020603050405020304" pitchFamily="18" charset="0"/>
              </a:rPr>
              <a:t>Зебницкого</a:t>
            </a:r>
            <a:r>
              <a:rPr lang="ru-RU" sz="2200" b="1" dirty="0">
                <a:latin typeface="Times New Roman" panose="02020603050405020304" pitchFamily="18" charset="0"/>
                <a:cs typeface="Times New Roman" panose="02020603050405020304" pitchFamily="18" charset="0"/>
              </a:rPr>
              <a:t> направился в Белоруссию, командир приказал </a:t>
            </a:r>
            <a:r>
              <a:rPr lang="ru-RU" sz="2200" b="1" dirty="0" err="1">
                <a:latin typeface="Times New Roman" panose="02020603050405020304" pitchFamily="18" charset="0"/>
                <a:cs typeface="Times New Roman" panose="02020603050405020304" pitchFamily="18" charset="0"/>
              </a:rPr>
              <a:t>Шкелеву</a:t>
            </a:r>
            <a:r>
              <a:rPr lang="ru-RU" sz="2200" b="1" dirty="0">
                <a:latin typeface="Times New Roman" panose="02020603050405020304" pitchFamily="18" charset="0"/>
                <a:cs typeface="Times New Roman" panose="02020603050405020304" pitchFamily="18" charset="0"/>
              </a:rPr>
              <a:t> остаться во 2-й </a:t>
            </a:r>
            <a:r>
              <a:rPr lang="ru-RU" sz="2200" b="1" dirty="0" err="1">
                <a:latin typeface="Times New Roman" panose="02020603050405020304" pitchFamily="18" charset="0"/>
                <a:cs typeface="Times New Roman" panose="02020603050405020304" pitchFamily="18" charset="0"/>
              </a:rPr>
              <a:t>Клетнянской</a:t>
            </a:r>
            <a:r>
              <a:rPr lang="ru-RU" sz="2200" b="1" dirty="0">
                <a:latin typeface="Times New Roman" panose="02020603050405020304" pitchFamily="18" charset="0"/>
                <a:cs typeface="Times New Roman" panose="02020603050405020304" pitchFamily="18" charset="0"/>
              </a:rPr>
              <a:t> партизанской бригаде, в </a:t>
            </a:r>
            <a:r>
              <a:rPr lang="ru-RU" sz="2200" b="1" dirty="0" err="1">
                <a:latin typeface="Times New Roman" panose="02020603050405020304" pitchFamily="18" charset="0"/>
                <a:cs typeface="Times New Roman" panose="02020603050405020304" pitchFamily="18" charset="0"/>
              </a:rPr>
              <a:t>сещенских</a:t>
            </a:r>
            <a:r>
              <a:rPr lang="ru-RU" sz="2200" b="1" dirty="0">
                <a:latin typeface="Times New Roman" panose="02020603050405020304" pitchFamily="18" charset="0"/>
                <a:cs typeface="Times New Roman" panose="02020603050405020304" pitchFamily="18" charset="0"/>
              </a:rPr>
              <a:t> лесах. </a:t>
            </a:r>
            <a:r>
              <a:rPr lang="ru-RU" sz="2200" b="1" dirty="0" smtClean="0">
                <a:latin typeface="Times New Roman" panose="02020603050405020304" pitchFamily="18" charset="0"/>
                <a:cs typeface="Times New Roman" panose="02020603050405020304" pitchFamily="18" charset="0"/>
              </a:rPr>
              <a:t>Там он  </a:t>
            </a:r>
            <a:r>
              <a:rPr lang="ru-RU" sz="2200" b="1" dirty="0">
                <a:latin typeface="Times New Roman" panose="02020603050405020304" pitchFamily="18" charset="0"/>
                <a:cs typeface="Times New Roman" panose="02020603050405020304" pitchFamily="18" charset="0"/>
              </a:rPr>
              <a:t>встретился с отцом и старшим братом </a:t>
            </a:r>
            <a:r>
              <a:rPr lang="ru-RU" sz="2200" b="1" dirty="0" smtClean="0">
                <a:latin typeface="Times New Roman" panose="02020603050405020304" pitchFamily="18" charset="0"/>
                <a:cs typeface="Times New Roman" panose="02020603050405020304" pitchFamily="18" charset="0"/>
              </a:rPr>
              <a:t>Алексеем, которые считали его погибшим. Юный </a:t>
            </a:r>
            <a:r>
              <a:rPr lang="ru-RU" sz="2200" b="1" dirty="0">
                <a:latin typeface="Times New Roman" panose="02020603050405020304" pitchFamily="18" charset="0"/>
                <a:cs typeface="Times New Roman" panose="02020603050405020304" pitchFamily="18" charset="0"/>
              </a:rPr>
              <a:t>партизан не раз ходил в разведку, участвовал в боях.</a:t>
            </a:r>
          </a:p>
          <a:p>
            <a:pPr marL="3175" algn="just"/>
            <a:r>
              <a:rPr lang="ru-RU" sz="2200" b="1" dirty="0" smtClean="0">
                <a:latin typeface="Times New Roman" panose="02020603050405020304" pitchFamily="18" charset="0"/>
                <a:cs typeface="Times New Roman" panose="02020603050405020304" pitchFamily="18" charset="0"/>
              </a:rPr>
              <a:t>        Войну </a:t>
            </a:r>
            <a:r>
              <a:rPr lang="ru-RU" sz="2200" b="1" dirty="0">
                <a:latin typeface="Times New Roman" panose="02020603050405020304" pitchFamily="18" charset="0"/>
                <a:cs typeface="Times New Roman" panose="02020603050405020304" pitchFamily="18" charset="0"/>
              </a:rPr>
              <a:t>Ваня </a:t>
            </a:r>
            <a:r>
              <a:rPr lang="ru-RU" sz="2200" b="1" dirty="0" err="1">
                <a:latin typeface="Times New Roman" panose="02020603050405020304" pitchFamily="18" charset="0"/>
                <a:cs typeface="Times New Roman" panose="02020603050405020304" pitchFamily="18" charset="0"/>
              </a:rPr>
              <a:t>Шкелев</a:t>
            </a:r>
            <a:r>
              <a:rPr lang="ru-RU" sz="2200" b="1" dirty="0">
                <a:latin typeface="Times New Roman" panose="02020603050405020304" pitchFamily="18" charset="0"/>
                <a:cs typeface="Times New Roman" panose="02020603050405020304" pitchFamily="18" charset="0"/>
              </a:rPr>
              <a:t> закончил под Гомелем, на реке </a:t>
            </a:r>
            <a:r>
              <a:rPr lang="ru-RU" sz="2200" b="1" dirty="0" err="1">
                <a:latin typeface="Times New Roman" panose="02020603050405020304" pitchFamily="18" charset="0"/>
                <a:cs typeface="Times New Roman" panose="02020603050405020304" pitchFamily="18" charset="0"/>
              </a:rPr>
              <a:t>Сож</a:t>
            </a:r>
            <a:r>
              <a:rPr lang="ru-RU" sz="2200" dirty="0">
                <a:latin typeface="Times New Roman" panose="02020603050405020304" pitchFamily="18" charset="0"/>
                <a:cs typeface="Times New Roman" panose="02020603050405020304" pitchFamily="18" charset="0"/>
              </a:rPr>
              <a:t>.</a:t>
            </a:r>
            <a:endParaRPr lang="ru-RU" sz="2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928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7080" y="-2"/>
            <a:ext cx="12312415" cy="68580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136571" y="185896"/>
            <a:ext cx="7736115" cy="5878532"/>
          </a:xfrm>
          <a:prstGeom prst="rect">
            <a:avLst/>
          </a:prstGeom>
        </p:spPr>
        <p:txBody>
          <a:bodyPr wrap="square">
            <a:spAutoFit/>
          </a:bodyPr>
          <a:lstStyle/>
          <a:p>
            <a:pPr algn="just"/>
            <a:r>
              <a:rPr lang="ru-RU" sz="2200" b="1" i="0" u="none" strike="noStrike" baseline="0" dirty="0" smtClean="0">
                <a:solidFill>
                  <a:srgbClr val="C00000"/>
                </a:solidFill>
                <a:latin typeface="Times New Roman" panose="02020603050405020304" pitchFamily="18" charset="0"/>
                <a:cs typeface="Times New Roman" panose="02020603050405020304" pitchFamily="18" charset="0"/>
              </a:rPr>
              <a:t>                        </a:t>
            </a:r>
            <a:r>
              <a:rPr lang="ru-RU" sz="2400" b="1" dirty="0" smtClean="0">
                <a:solidFill>
                  <a:srgbClr val="C00000"/>
                </a:solidFill>
                <a:latin typeface="Times New Roman" panose="02020603050405020304" pitchFamily="18" charset="0"/>
              </a:rPr>
              <a:t>СЕРЕЖА </a:t>
            </a:r>
            <a:r>
              <a:rPr lang="ru-RU" sz="2400" b="1" dirty="0">
                <a:solidFill>
                  <a:srgbClr val="C00000"/>
                </a:solidFill>
                <a:latin typeface="Times New Roman" panose="02020603050405020304" pitchFamily="18" charset="0"/>
              </a:rPr>
              <a:t>АЛЕШКОВ </a:t>
            </a:r>
            <a:r>
              <a:rPr lang="ru-RU" sz="2000" b="1" dirty="0">
                <a:solidFill>
                  <a:srgbClr val="C00000"/>
                </a:solidFill>
                <a:latin typeface="Times New Roman" panose="02020603050405020304" pitchFamily="18" charset="0"/>
              </a:rPr>
              <a:t>(сын полка)</a:t>
            </a:r>
          </a:p>
          <a:p>
            <a:pPr algn="just"/>
            <a:r>
              <a:rPr lang="ru-RU" sz="2200" b="1" i="0" u="none" strike="noStrike" baseline="0" dirty="0" smtClean="0">
                <a:latin typeface="Times New Roman" panose="02020603050405020304" pitchFamily="18" charset="0"/>
                <a:cs typeface="Times New Roman" panose="02020603050405020304" pitchFamily="18" charset="0"/>
              </a:rPr>
              <a:t>           В лесу под деревней Большая Брынь</a:t>
            </a:r>
            <a:r>
              <a:rPr lang="ru-RU" sz="2200" b="1" i="0" u="none" strike="noStrike" dirty="0" smtClean="0">
                <a:latin typeface="Times New Roman" panose="02020603050405020304" pitchFamily="18" charset="0"/>
                <a:cs typeface="Times New Roman" panose="02020603050405020304" pitchFamily="18" charset="0"/>
              </a:rPr>
              <a:t> солдаты</a:t>
            </a:r>
            <a:r>
              <a:rPr lang="ru-RU" sz="2200" b="1" i="0" u="none" strike="noStrike" baseline="0" dirty="0" smtClean="0">
                <a:latin typeface="Times New Roman" panose="02020603050405020304" pitchFamily="18" charset="0"/>
                <a:cs typeface="Times New Roman" panose="02020603050405020304" pitchFamily="18" charset="0"/>
              </a:rPr>
              <a:t> 154-й стрелковой дивизии в</a:t>
            </a:r>
            <a:r>
              <a:rPr lang="ru-RU" sz="2200" b="1" i="0" u="none" strike="noStrike" dirty="0" smtClean="0">
                <a:latin typeface="Times New Roman" panose="02020603050405020304" pitchFamily="18" charset="0"/>
                <a:cs typeface="Times New Roman" panose="02020603050405020304" pitchFamily="18" charset="0"/>
              </a:rPr>
              <a:t> </a:t>
            </a:r>
            <a:r>
              <a:rPr lang="ru-RU" sz="2200" b="1" i="0" u="none" strike="noStrike" baseline="0" dirty="0" smtClean="0">
                <a:latin typeface="Times New Roman" panose="02020603050405020304" pitchFamily="18" charset="0"/>
                <a:cs typeface="Times New Roman" panose="02020603050405020304" pitchFamily="18" charset="0"/>
              </a:rPr>
              <a:t>1941 году на </a:t>
            </a:r>
            <a:r>
              <a:rPr lang="ru-RU" sz="2200" b="1" i="0" u="none" strike="noStrike" baseline="0" dirty="0" err="1" smtClean="0">
                <a:latin typeface="Times New Roman" panose="02020603050405020304" pitchFamily="18" charset="0"/>
                <a:cs typeface="Times New Roman" panose="02020603050405020304" pitchFamily="18" charset="0"/>
              </a:rPr>
              <a:t>Брянщине</a:t>
            </a:r>
            <a:r>
              <a:rPr lang="ru-RU" sz="2200" b="1" i="0" u="none" strike="noStrike" baseline="0" dirty="0" smtClean="0">
                <a:latin typeface="Times New Roman" panose="02020603050405020304" pitchFamily="18" charset="0"/>
                <a:cs typeface="Times New Roman" panose="02020603050405020304" pitchFamily="18" charset="0"/>
              </a:rPr>
              <a:t> встретили изможденного, покрывшегося струпьями</a:t>
            </a:r>
            <a:r>
              <a:rPr lang="ru-RU" sz="2200" b="1" i="0" u="none" strike="noStrike" dirty="0" smtClean="0">
                <a:latin typeface="Times New Roman" panose="02020603050405020304" pitchFamily="18" charset="0"/>
                <a:cs typeface="Times New Roman" panose="02020603050405020304" pitchFamily="18" charset="0"/>
              </a:rPr>
              <a:t> </a:t>
            </a:r>
            <a:r>
              <a:rPr lang="ru-RU" sz="2200" b="1" i="0" u="none" strike="noStrike" baseline="0" dirty="0" smtClean="0">
                <a:latin typeface="Times New Roman" panose="02020603050405020304" pitchFamily="18" charset="0"/>
                <a:cs typeface="Times New Roman" panose="02020603050405020304" pitchFamily="18" charset="0"/>
              </a:rPr>
              <a:t>ребенка. При виде мальчика даже закаленные в непрерывных боях воины отворачивались, чтобы смахнуть скупую слезу. </a:t>
            </a:r>
          </a:p>
          <a:p>
            <a:pPr algn="just"/>
            <a:r>
              <a:rPr lang="ru-RU" sz="2200" b="1" dirty="0" smtClean="0">
                <a:latin typeface="Times New Roman" panose="02020603050405020304" pitchFamily="18" charset="0"/>
                <a:cs typeface="Times New Roman" panose="02020603050405020304" pitchFamily="18" charset="0"/>
              </a:rPr>
              <a:t>           Сергей остался с бойцами. Он </a:t>
            </a:r>
            <a:r>
              <a:rPr lang="ru-RU" sz="2200" b="1" dirty="0">
                <a:latin typeface="Times New Roman" panose="02020603050405020304" pitchFamily="18" charset="0"/>
                <a:cs typeface="Times New Roman" panose="02020603050405020304" pitchFamily="18" charset="0"/>
              </a:rPr>
              <a:t>носил </a:t>
            </a:r>
            <a:r>
              <a:rPr lang="ru-RU" sz="2200" b="1" dirty="0" smtClean="0">
                <a:latin typeface="Times New Roman" panose="02020603050405020304" pitchFamily="18" charset="0"/>
                <a:cs typeface="Times New Roman" panose="02020603050405020304" pitchFamily="18" charset="0"/>
              </a:rPr>
              <a:t>им </a:t>
            </a:r>
            <a:r>
              <a:rPr lang="ru-RU" sz="2200" b="1" dirty="0">
                <a:latin typeface="Times New Roman" panose="02020603050405020304" pitchFamily="18" charset="0"/>
                <a:cs typeface="Times New Roman" panose="02020603050405020304" pitchFamily="18" charset="0"/>
              </a:rPr>
              <a:t>почту и патроны, в перерывах между маршами и боями читал стихи, пел песни. </a:t>
            </a:r>
            <a:endParaRPr lang="ru-RU" sz="2200" b="1" dirty="0" smtClean="0">
              <a:latin typeface="Times New Roman" panose="02020603050405020304" pitchFamily="18" charset="0"/>
              <a:cs typeface="Times New Roman" panose="02020603050405020304" pitchFamily="18" charset="0"/>
            </a:endParaRPr>
          </a:p>
          <a:p>
            <a:pPr algn="just"/>
            <a:r>
              <a:rPr lang="ru-RU" sz="2200" b="1" dirty="0" smtClean="0">
                <a:latin typeface="Times New Roman" panose="02020603050405020304" pitchFamily="18" charset="0"/>
                <a:cs typeface="Times New Roman" panose="02020603050405020304" pitchFamily="18" charset="0"/>
              </a:rPr>
              <a:t>           18 </a:t>
            </a:r>
            <a:r>
              <a:rPr lang="ru-RU" sz="2200" b="1" dirty="0">
                <a:latin typeface="Times New Roman" panose="02020603050405020304" pitchFamily="18" charset="0"/>
                <a:cs typeface="Times New Roman" panose="02020603050405020304" pitchFamily="18" charset="0"/>
              </a:rPr>
              <a:t>ноября 1942 года Серёжа с бойцами попал под артобстрел и был ранен осколком в ногу. </a:t>
            </a:r>
            <a:r>
              <a:rPr lang="ru-RU" sz="2200" b="1" dirty="0" smtClean="0">
                <a:latin typeface="Times New Roman" panose="02020603050405020304" pitchFamily="18" charset="0"/>
                <a:cs typeface="Times New Roman" panose="02020603050405020304" pitchFamily="18" charset="0"/>
              </a:rPr>
              <a:t>Под Сталинградом он спас </a:t>
            </a:r>
            <a:r>
              <a:rPr lang="ru-RU" sz="2200" b="1" dirty="0">
                <a:latin typeface="Times New Roman" panose="02020603050405020304" pitchFamily="18" charset="0"/>
                <a:cs typeface="Times New Roman" panose="02020603050405020304" pitchFamily="18" charset="0"/>
              </a:rPr>
              <a:t>командира, под обстрелом позвав на помощь и приняв участие в откапывании заваленного </a:t>
            </a:r>
            <a:r>
              <a:rPr lang="ru-RU" sz="2200" b="1" dirty="0" smtClean="0">
                <a:latin typeface="Times New Roman" panose="02020603050405020304" pitchFamily="18" charset="0"/>
                <a:cs typeface="Times New Roman" panose="02020603050405020304" pitchFamily="18" charset="0"/>
              </a:rPr>
              <a:t>блиндажа </a:t>
            </a:r>
            <a:r>
              <a:rPr lang="ru-RU" sz="2200" b="1" dirty="0">
                <a:latin typeface="Times New Roman" panose="02020603050405020304" pitchFamily="18" charset="0"/>
                <a:cs typeface="Times New Roman" panose="02020603050405020304" pitchFamily="18" charset="0"/>
              </a:rPr>
              <a:t> с командиром полка и </a:t>
            </a:r>
            <a:r>
              <a:rPr lang="ru-RU" sz="2200" b="1" dirty="0" smtClean="0">
                <a:latin typeface="Times New Roman" panose="02020603050405020304" pitchFamily="18" charset="0"/>
                <a:cs typeface="Times New Roman" panose="02020603050405020304" pitchFamily="18" charset="0"/>
              </a:rPr>
              <a:t>несколькими         </a:t>
            </a:r>
          </a:p>
          <a:p>
            <a:pPr algn="just"/>
            <a:r>
              <a:rPr lang="ru-RU" sz="2200" b="1" dirty="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             офицерами.</a:t>
            </a:r>
          </a:p>
          <a:p>
            <a:pPr algn="just"/>
            <a:r>
              <a:rPr lang="ru-RU" sz="2200" b="1" dirty="0" smtClean="0">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За это он приказом № 013 от </a:t>
            </a:r>
            <a:r>
              <a:rPr lang="ru-RU" sz="2200" b="1" dirty="0" smtClean="0">
                <a:latin typeface="Times New Roman" panose="02020603050405020304" pitchFamily="18" charset="0"/>
                <a:cs typeface="Times New Roman" panose="02020603050405020304" pitchFamily="18" charset="0"/>
              </a:rPr>
              <a:t>26 апреля </a:t>
            </a:r>
            <a:r>
              <a:rPr lang="ru-RU" sz="2200" b="1" dirty="0">
                <a:latin typeface="Times New Roman" panose="02020603050405020304" pitchFamily="18" charset="0"/>
                <a:cs typeface="Times New Roman" panose="02020603050405020304" pitchFamily="18" charset="0"/>
              </a:rPr>
              <a:t>1943 года </a:t>
            </a:r>
            <a:r>
              <a:rPr lang="ru-RU" sz="2200" b="1" dirty="0" smtClean="0">
                <a:latin typeface="Times New Roman" panose="02020603050405020304" pitchFamily="18" charset="0"/>
                <a:cs typeface="Times New Roman" panose="02020603050405020304" pitchFamily="18" charset="0"/>
              </a:rPr>
              <a:t>     </a:t>
            </a:r>
          </a:p>
          <a:p>
            <a:pPr algn="just"/>
            <a:r>
              <a:rPr lang="ru-RU" sz="2200" b="1" dirty="0" smtClean="0">
                <a:latin typeface="Times New Roman" panose="02020603050405020304" pitchFamily="18" charset="0"/>
                <a:cs typeface="Times New Roman" panose="02020603050405020304" pitchFamily="18" charset="0"/>
              </a:rPr>
              <a:t>              был </a:t>
            </a:r>
            <a:r>
              <a:rPr lang="ru-RU" sz="2200" b="1" dirty="0">
                <a:latin typeface="Times New Roman" panose="02020603050405020304" pitchFamily="18" charset="0"/>
                <a:cs typeface="Times New Roman" panose="02020603050405020304" pitchFamily="18" charset="0"/>
              </a:rPr>
              <a:t>награждён </a:t>
            </a:r>
            <a:r>
              <a:rPr lang="ru-RU" sz="2200" b="1" dirty="0" smtClean="0">
                <a:latin typeface="Times New Roman" panose="02020603050405020304" pitchFamily="18" charset="0"/>
                <a:cs typeface="Times New Roman" panose="02020603050405020304" pitchFamily="18" charset="0"/>
              </a:rPr>
              <a:t>медалью «За боевые заслуги».</a:t>
            </a:r>
            <a:endParaRPr lang="ru-RU" sz="2200" b="1" dirty="0">
              <a:latin typeface="Times New Roman" panose="02020603050405020304" pitchFamily="18" charset="0"/>
              <a:cs typeface="Times New Roman" panose="02020603050405020304" pitchFamily="18" charset="0"/>
            </a:endParaRPr>
          </a:p>
        </p:txBody>
      </p:sp>
      <p:pic>
        <p:nvPicPr>
          <p:cNvPr id="7170" name="Picture 2" descr="http://cs624919.vk.me/v624919649/267d9/Sn_U-Q0Fkas.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143" t="3426" r="7564" b="7567"/>
          <a:stretch/>
        </p:blipFill>
        <p:spPr bwMode="auto">
          <a:xfrm>
            <a:off x="232229" y="301564"/>
            <a:ext cx="3481642" cy="49049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404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618</Words>
  <Application>Microsoft Office PowerPoint</Application>
  <PresentationFormat>Произвольный</PresentationFormat>
  <Paragraphs>53</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                   </vt:lpstr>
      <vt:lpstr>Слайд 12</vt:lpstr>
      <vt:lpstr>Слайд 13</vt:lpstr>
      <vt:lpstr>Слайд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Roma</dc:creator>
  <cp:lastModifiedBy>User</cp:lastModifiedBy>
  <cp:revision>54</cp:revision>
  <dcterms:created xsi:type="dcterms:W3CDTF">2016-05-04T17:19:48Z</dcterms:created>
  <dcterms:modified xsi:type="dcterms:W3CDTF">2021-04-22T07:51:58Z</dcterms:modified>
</cp:coreProperties>
</file>